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slideLayouts/slideLayout41.xml" ContentType="application/vnd.openxmlformats-officedocument.presentationml.slideLayout+xml"/>
  <Override PartName="/ppt/theme/theme6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7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8.xml" ContentType="application/vnd.openxmlformats-officedocument.theme+xml"/>
  <Override PartName="/ppt/slideLayouts/slideLayout56.xml" ContentType="application/vnd.openxmlformats-officedocument.presentationml.slideLayout+xml"/>
  <Override PartName="/ppt/theme/theme9.xml" ContentType="application/vnd.openxmlformats-officedocument.theme+xml"/>
  <Override PartName="/ppt/slideLayouts/slideLayout57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4" r:id="rId2"/>
    <p:sldMasterId id="2147483672" r:id="rId3"/>
    <p:sldMasterId id="2147483680" r:id="rId4"/>
    <p:sldMasterId id="2147483695" r:id="rId5"/>
    <p:sldMasterId id="2147483698" r:id="rId6"/>
    <p:sldMasterId id="2147483700" r:id="rId7"/>
    <p:sldMasterId id="2147483704" r:id="rId8"/>
    <p:sldMasterId id="2147483716" r:id="rId9"/>
    <p:sldMasterId id="2147483718" r:id="rId10"/>
  </p:sldMasterIdLst>
  <p:notesMasterIdLst>
    <p:notesMasterId r:id="rId44"/>
  </p:notesMasterIdLst>
  <p:sldIdLst>
    <p:sldId id="295" r:id="rId11"/>
    <p:sldId id="301" r:id="rId12"/>
    <p:sldId id="298" r:id="rId13"/>
    <p:sldId id="259" r:id="rId14"/>
    <p:sldId id="260" r:id="rId15"/>
    <p:sldId id="261" r:id="rId16"/>
    <p:sldId id="264" r:id="rId17"/>
    <p:sldId id="262" r:id="rId18"/>
    <p:sldId id="265" r:id="rId19"/>
    <p:sldId id="266" r:id="rId20"/>
    <p:sldId id="267" r:id="rId21"/>
    <p:sldId id="269" r:id="rId22"/>
    <p:sldId id="270" r:id="rId23"/>
    <p:sldId id="272" r:id="rId24"/>
    <p:sldId id="273" r:id="rId25"/>
    <p:sldId id="274" r:id="rId26"/>
    <p:sldId id="275" r:id="rId27"/>
    <p:sldId id="276" r:id="rId28"/>
    <p:sldId id="278" r:id="rId29"/>
    <p:sldId id="279" r:id="rId30"/>
    <p:sldId id="280" r:id="rId31"/>
    <p:sldId id="281" r:id="rId32"/>
    <p:sldId id="282" r:id="rId33"/>
    <p:sldId id="284" r:id="rId34"/>
    <p:sldId id="286" r:id="rId35"/>
    <p:sldId id="289" r:id="rId36"/>
    <p:sldId id="290" r:id="rId37"/>
    <p:sldId id="291" r:id="rId38"/>
    <p:sldId id="302" r:id="rId39"/>
    <p:sldId id="293" r:id="rId40"/>
    <p:sldId id="310" r:id="rId41"/>
    <p:sldId id="300" r:id="rId42"/>
    <p:sldId id="311" r:id="rId43"/>
  </p:sldIdLst>
  <p:sldSz cx="12192000" cy="6858000"/>
  <p:notesSz cx="6858000" cy="9144000"/>
  <p:embeddedFontLst>
    <p:embeddedFont>
      <p:font typeface="Arial Narrow" panose="020B0604020202020204" pitchFamily="34" charset="0"/>
      <p:regular r:id="rId45"/>
      <p:bold r:id="rId46"/>
      <p:italic r:id="rId47"/>
      <p:boldItalic r:id="rId48"/>
    </p:embeddedFont>
    <p:embeddedFont>
      <p:font typeface="Century Gothic" panose="020B0502020202020204" pitchFamily="34" charset="0"/>
      <p:regular r:id="rId49"/>
      <p:bold r:id="rId50"/>
      <p:italic r:id="rId51"/>
      <p:boldItalic r:id="rId52"/>
    </p:embeddedFont>
    <p:embeddedFont>
      <p:font typeface="Gill Sans" panose="020B0502020104020203" pitchFamily="34" charset="-79"/>
      <p:regular r:id="rId53"/>
      <p:bold r:id="rId5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9" roundtripDataSignature="AMtx7mh2S08Y6hgPE8Y1DhcfiVl0OyLzU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CAFB6"/>
    <a:srgbClr val="74B97A"/>
    <a:srgbClr val="9ACDFF"/>
    <a:srgbClr val="22438E"/>
    <a:srgbClr val="3F3F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602" autoAdjust="0"/>
    <p:restoredTop sz="89329" autoAdjust="0"/>
  </p:normalViewPr>
  <p:slideViewPr>
    <p:cSldViewPr snapToGrid="0">
      <p:cViewPr varScale="1">
        <p:scale>
          <a:sx n="101" d="100"/>
          <a:sy n="101" d="100"/>
        </p:scale>
        <p:origin x="74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7" Type="http://schemas.openxmlformats.org/officeDocument/2006/relationships/slideMaster" Target="slideMasters/slideMaster7.xml"/><Relationship Id="rId71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font" Target="fonts/font4.fntdata"/><Relationship Id="rId69" Type="http://customschemas.google.com/relationships/presentationmetadata" Target="metadata"/><Relationship Id="rId8" Type="http://schemas.openxmlformats.org/officeDocument/2006/relationships/slideMaster" Target="slideMasters/slideMaster8.xml"/><Relationship Id="rId51" Type="http://schemas.openxmlformats.org/officeDocument/2006/relationships/font" Target="fonts/font7.fntdata"/><Relationship Id="rId7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font" Target="fonts/font2.fntdata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font" Target="fonts/font10.fntdata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font" Target="fonts/font5.fntdata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73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5FA51F6-8BF5-4575-B349-E9C397CF94F9}" type="doc">
      <dgm:prSet loTypeId="urn:microsoft.com/office/officeart/2005/8/layout/cycle8" loCatId="cycl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F597094-8A3D-4CB4-8707-A8A4290DF6B1}">
      <dgm:prSet phldrT="[Text]"/>
      <dgm:spPr/>
      <dgm:t>
        <a:bodyPr/>
        <a:lstStyle/>
        <a:p>
          <a:r>
            <a:rPr lang="en-US" b="1" dirty="0"/>
            <a:t>Step 1: </a:t>
          </a:r>
          <a:r>
            <a:rPr lang="en-US" dirty="0"/>
            <a:t>Pre-Screen</a:t>
          </a:r>
        </a:p>
      </dgm:t>
    </dgm:pt>
    <dgm:pt modelId="{570A8BFE-0715-43CA-B294-213F061BA6D7}" type="parTrans" cxnId="{1D4E5D8E-52F8-4E18-8ADE-53F089F99D32}">
      <dgm:prSet/>
      <dgm:spPr/>
      <dgm:t>
        <a:bodyPr/>
        <a:lstStyle/>
        <a:p>
          <a:endParaRPr lang="en-US"/>
        </a:p>
      </dgm:t>
    </dgm:pt>
    <dgm:pt modelId="{981B7C5D-0FDE-4825-AE4F-A6FF765EA888}" type="sibTrans" cxnId="{1D4E5D8E-52F8-4E18-8ADE-53F089F99D32}">
      <dgm:prSet/>
      <dgm:spPr/>
      <dgm:t>
        <a:bodyPr/>
        <a:lstStyle/>
        <a:p>
          <a:endParaRPr lang="en-US"/>
        </a:p>
      </dgm:t>
    </dgm:pt>
    <dgm:pt modelId="{2F6F4DCC-7015-4621-AE3F-034699224988}">
      <dgm:prSet phldrT="[Text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b="1" dirty="0"/>
            <a:t>Step 2</a:t>
          </a:r>
          <a:r>
            <a:rPr lang="en-US" dirty="0"/>
            <a:t>: Employment Application</a:t>
          </a:r>
        </a:p>
      </dgm:t>
    </dgm:pt>
    <dgm:pt modelId="{3A060F8E-AF8C-4627-B456-D02005781BBF}" type="parTrans" cxnId="{CDC80600-4D09-43D4-B8CE-B2E0FD32E1F1}">
      <dgm:prSet/>
      <dgm:spPr/>
      <dgm:t>
        <a:bodyPr/>
        <a:lstStyle/>
        <a:p>
          <a:endParaRPr lang="en-US"/>
        </a:p>
      </dgm:t>
    </dgm:pt>
    <dgm:pt modelId="{C6DBB232-F613-45E5-9047-9720F315A9C5}" type="sibTrans" cxnId="{CDC80600-4D09-43D4-B8CE-B2E0FD32E1F1}">
      <dgm:prSet/>
      <dgm:spPr/>
      <dgm:t>
        <a:bodyPr/>
        <a:lstStyle/>
        <a:p>
          <a:endParaRPr lang="en-US"/>
        </a:p>
      </dgm:t>
    </dgm:pt>
    <dgm:pt modelId="{F56785FE-4812-4C2E-9493-855F7CE02BA1}">
      <dgm:prSet phldrT="[Text]"/>
      <dgm:spPr>
        <a:solidFill>
          <a:srgbClr val="0070C0"/>
        </a:solidFill>
      </dgm:spPr>
      <dgm:t>
        <a:bodyPr/>
        <a:lstStyle/>
        <a:p>
          <a:r>
            <a:rPr lang="en-US" b="1" dirty="0"/>
            <a:t>Step 3</a:t>
          </a:r>
          <a:r>
            <a:rPr lang="en-US" dirty="0"/>
            <a:t>: Interview</a:t>
          </a:r>
        </a:p>
      </dgm:t>
    </dgm:pt>
    <dgm:pt modelId="{39A0BA19-7A76-4110-B154-BAD1B40F7AFE}" type="parTrans" cxnId="{4F31D8D8-D782-4EE6-AECD-B50EBE894753}">
      <dgm:prSet/>
      <dgm:spPr/>
      <dgm:t>
        <a:bodyPr/>
        <a:lstStyle/>
        <a:p>
          <a:endParaRPr lang="en-US"/>
        </a:p>
      </dgm:t>
    </dgm:pt>
    <dgm:pt modelId="{42B5B3C4-6DE5-4604-AAF2-CFC2C9084F0E}" type="sibTrans" cxnId="{4F31D8D8-D782-4EE6-AECD-B50EBE894753}">
      <dgm:prSet/>
      <dgm:spPr/>
      <dgm:t>
        <a:bodyPr/>
        <a:lstStyle/>
        <a:p>
          <a:endParaRPr lang="en-US"/>
        </a:p>
      </dgm:t>
    </dgm:pt>
    <dgm:pt modelId="{91AEAB2B-F621-49A6-B800-81038102DD40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b="1" dirty="0"/>
            <a:t>Step 4:</a:t>
          </a:r>
          <a:r>
            <a:rPr lang="en-US" dirty="0"/>
            <a:t> Staff Interview</a:t>
          </a:r>
        </a:p>
      </dgm:t>
    </dgm:pt>
    <dgm:pt modelId="{CAD45B0D-44B8-45B0-AC47-368FAA40C2DF}" type="parTrans" cxnId="{8926F84D-D93E-44D3-9CB9-46E6DD909335}">
      <dgm:prSet/>
      <dgm:spPr/>
      <dgm:t>
        <a:bodyPr/>
        <a:lstStyle/>
        <a:p>
          <a:endParaRPr lang="en-US"/>
        </a:p>
      </dgm:t>
    </dgm:pt>
    <dgm:pt modelId="{91CA07F2-99E3-415C-B374-8A459337621F}" type="sibTrans" cxnId="{8926F84D-D93E-44D3-9CB9-46E6DD909335}">
      <dgm:prSet/>
      <dgm:spPr/>
      <dgm:t>
        <a:bodyPr/>
        <a:lstStyle/>
        <a:p>
          <a:endParaRPr lang="en-US"/>
        </a:p>
      </dgm:t>
    </dgm:pt>
    <dgm:pt modelId="{02C283EC-BCBF-4799-ABDC-9BEEA18AB677}">
      <dgm:prSet/>
      <dgm:spPr/>
      <dgm:t>
        <a:bodyPr/>
        <a:lstStyle/>
        <a:p>
          <a:r>
            <a:rPr lang="en-US" b="1" dirty="0"/>
            <a:t>Step 5:</a:t>
          </a:r>
          <a:r>
            <a:rPr lang="en-US" dirty="0"/>
            <a:t> Hire!</a:t>
          </a:r>
        </a:p>
      </dgm:t>
    </dgm:pt>
    <dgm:pt modelId="{559A3A65-780E-4345-8960-3230FCA8505E}" type="parTrans" cxnId="{86442DC7-E97D-44F9-BE9C-97898E1B099F}">
      <dgm:prSet/>
      <dgm:spPr/>
      <dgm:t>
        <a:bodyPr/>
        <a:lstStyle/>
        <a:p>
          <a:endParaRPr lang="en-US"/>
        </a:p>
      </dgm:t>
    </dgm:pt>
    <dgm:pt modelId="{0D1CD782-7BED-44A2-B7FE-963293B6566F}" type="sibTrans" cxnId="{86442DC7-E97D-44F9-BE9C-97898E1B099F}">
      <dgm:prSet/>
      <dgm:spPr/>
      <dgm:t>
        <a:bodyPr/>
        <a:lstStyle/>
        <a:p>
          <a:endParaRPr lang="en-US"/>
        </a:p>
      </dgm:t>
    </dgm:pt>
    <dgm:pt modelId="{DDCA8EF6-7767-4602-AA21-D47899147D6E}">
      <dgm:prSet/>
      <dgm:spPr/>
      <dgm:t>
        <a:bodyPr/>
        <a:lstStyle/>
        <a:p>
          <a:r>
            <a:rPr lang="en-US" b="1" dirty="0"/>
            <a:t>Step 6</a:t>
          </a:r>
          <a:r>
            <a:rPr lang="en-US" dirty="0"/>
            <a:t>: Employee Evaluation</a:t>
          </a:r>
        </a:p>
      </dgm:t>
    </dgm:pt>
    <dgm:pt modelId="{B92189CF-91B1-48DD-949F-BC3834DCDCB8}" type="parTrans" cxnId="{153657FB-7CAB-4ACD-A97C-A7002AE92247}">
      <dgm:prSet/>
      <dgm:spPr/>
      <dgm:t>
        <a:bodyPr/>
        <a:lstStyle/>
        <a:p>
          <a:endParaRPr lang="en-US"/>
        </a:p>
      </dgm:t>
    </dgm:pt>
    <dgm:pt modelId="{390C63A9-3CCB-4489-8B72-9E72554DBFA8}" type="sibTrans" cxnId="{153657FB-7CAB-4ACD-A97C-A7002AE92247}">
      <dgm:prSet/>
      <dgm:spPr/>
      <dgm:t>
        <a:bodyPr/>
        <a:lstStyle/>
        <a:p>
          <a:endParaRPr lang="en-US"/>
        </a:p>
      </dgm:t>
    </dgm:pt>
    <dgm:pt modelId="{81C5083E-1C21-4B48-88FE-75EB61BE5CF5}" type="pres">
      <dgm:prSet presAssocID="{F5FA51F6-8BF5-4575-B349-E9C397CF94F9}" presName="compositeShape" presStyleCnt="0">
        <dgm:presLayoutVars>
          <dgm:chMax val="7"/>
          <dgm:dir/>
          <dgm:resizeHandles val="exact"/>
        </dgm:presLayoutVars>
      </dgm:prSet>
      <dgm:spPr/>
    </dgm:pt>
    <dgm:pt modelId="{A680759B-B64D-428D-BA97-A91C065A5BCC}" type="pres">
      <dgm:prSet presAssocID="{F5FA51F6-8BF5-4575-B349-E9C397CF94F9}" presName="wedge1" presStyleLbl="node1" presStyleIdx="0" presStyleCnt="6"/>
      <dgm:spPr/>
    </dgm:pt>
    <dgm:pt modelId="{ED8DEEBE-2D73-413E-BE21-896BFEEF8A7F}" type="pres">
      <dgm:prSet presAssocID="{F5FA51F6-8BF5-4575-B349-E9C397CF94F9}" presName="dummy1a" presStyleCnt="0"/>
      <dgm:spPr/>
    </dgm:pt>
    <dgm:pt modelId="{A53A4E6E-F97C-4C6D-BA02-20A4888BEE93}" type="pres">
      <dgm:prSet presAssocID="{F5FA51F6-8BF5-4575-B349-E9C397CF94F9}" presName="dummy1b" presStyleCnt="0"/>
      <dgm:spPr/>
    </dgm:pt>
    <dgm:pt modelId="{8ECAF061-190D-45FE-B608-234872717CD8}" type="pres">
      <dgm:prSet presAssocID="{F5FA51F6-8BF5-4575-B349-E9C397CF94F9}" presName="wedge1Tx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8A2A4803-E103-4116-8BC5-2D4B3AE556C8}" type="pres">
      <dgm:prSet presAssocID="{F5FA51F6-8BF5-4575-B349-E9C397CF94F9}" presName="wedge2" presStyleLbl="node1" presStyleIdx="1" presStyleCnt="6"/>
      <dgm:spPr/>
    </dgm:pt>
    <dgm:pt modelId="{10A27888-3C21-45F1-965A-869AA287F38F}" type="pres">
      <dgm:prSet presAssocID="{F5FA51F6-8BF5-4575-B349-E9C397CF94F9}" presName="dummy2a" presStyleCnt="0"/>
      <dgm:spPr/>
    </dgm:pt>
    <dgm:pt modelId="{E22076E9-E33F-4052-92FA-F54ABAAB8E12}" type="pres">
      <dgm:prSet presAssocID="{F5FA51F6-8BF5-4575-B349-E9C397CF94F9}" presName="dummy2b" presStyleCnt="0"/>
      <dgm:spPr/>
    </dgm:pt>
    <dgm:pt modelId="{EB225950-396B-4980-83AF-1FEEA07ACA09}" type="pres">
      <dgm:prSet presAssocID="{F5FA51F6-8BF5-4575-B349-E9C397CF94F9}" presName="wedge2Tx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CAC30886-E0D9-4CA4-93CB-C3151F475B71}" type="pres">
      <dgm:prSet presAssocID="{F5FA51F6-8BF5-4575-B349-E9C397CF94F9}" presName="wedge3" presStyleLbl="node1" presStyleIdx="2" presStyleCnt="6"/>
      <dgm:spPr/>
    </dgm:pt>
    <dgm:pt modelId="{38375A8E-8101-4E64-85BB-E387D3BC2C78}" type="pres">
      <dgm:prSet presAssocID="{F5FA51F6-8BF5-4575-B349-E9C397CF94F9}" presName="dummy3a" presStyleCnt="0"/>
      <dgm:spPr/>
    </dgm:pt>
    <dgm:pt modelId="{8220F143-1BBE-4B18-A608-A3F32BA19D58}" type="pres">
      <dgm:prSet presAssocID="{F5FA51F6-8BF5-4575-B349-E9C397CF94F9}" presName="dummy3b" presStyleCnt="0"/>
      <dgm:spPr/>
    </dgm:pt>
    <dgm:pt modelId="{652B8EED-69D3-4F75-806B-A7D1D0CBBE7D}" type="pres">
      <dgm:prSet presAssocID="{F5FA51F6-8BF5-4575-B349-E9C397CF94F9}" presName="wedge3Tx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E0793447-6D2E-45BF-9EA1-49325B894E50}" type="pres">
      <dgm:prSet presAssocID="{F5FA51F6-8BF5-4575-B349-E9C397CF94F9}" presName="wedge4" presStyleLbl="node1" presStyleIdx="3" presStyleCnt="6"/>
      <dgm:spPr/>
    </dgm:pt>
    <dgm:pt modelId="{4B761F66-881A-45AA-8418-6D3ABE28C330}" type="pres">
      <dgm:prSet presAssocID="{F5FA51F6-8BF5-4575-B349-E9C397CF94F9}" presName="dummy4a" presStyleCnt="0"/>
      <dgm:spPr/>
    </dgm:pt>
    <dgm:pt modelId="{CA4A18AB-E6DE-4920-B406-5FB46E3F5E80}" type="pres">
      <dgm:prSet presAssocID="{F5FA51F6-8BF5-4575-B349-E9C397CF94F9}" presName="dummy4b" presStyleCnt="0"/>
      <dgm:spPr/>
    </dgm:pt>
    <dgm:pt modelId="{0CD385BA-73B1-40AC-B392-A64E5F0AA7D7}" type="pres">
      <dgm:prSet presAssocID="{F5FA51F6-8BF5-4575-B349-E9C397CF94F9}" presName="wedge4Tx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B37D4CF8-B47A-44BA-8044-325C06701E98}" type="pres">
      <dgm:prSet presAssocID="{F5FA51F6-8BF5-4575-B349-E9C397CF94F9}" presName="wedge5" presStyleLbl="node1" presStyleIdx="4" presStyleCnt="6"/>
      <dgm:spPr/>
    </dgm:pt>
    <dgm:pt modelId="{C910CA42-62B8-4472-BED9-FEF615E6D844}" type="pres">
      <dgm:prSet presAssocID="{F5FA51F6-8BF5-4575-B349-E9C397CF94F9}" presName="dummy5a" presStyleCnt="0"/>
      <dgm:spPr/>
    </dgm:pt>
    <dgm:pt modelId="{9FDC963C-CE19-48A0-91FF-E64B6E491241}" type="pres">
      <dgm:prSet presAssocID="{F5FA51F6-8BF5-4575-B349-E9C397CF94F9}" presName="dummy5b" presStyleCnt="0"/>
      <dgm:spPr/>
    </dgm:pt>
    <dgm:pt modelId="{49ECE9C1-DC3F-420F-B9C4-DB4132B9E925}" type="pres">
      <dgm:prSet presAssocID="{F5FA51F6-8BF5-4575-B349-E9C397CF94F9}" presName="wedge5Tx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3A2D8C4B-D00A-434F-B336-8DE7CAED8B40}" type="pres">
      <dgm:prSet presAssocID="{F5FA51F6-8BF5-4575-B349-E9C397CF94F9}" presName="wedge6" presStyleLbl="node1" presStyleIdx="5" presStyleCnt="6"/>
      <dgm:spPr/>
    </dgm:pt>
    <dgm:pt modelId="{1BCC9003-7016-458E-BA34-2E9636FC49D7}" type="pres">
      <dgm:prSet presAssocID="{F5FA51F6-8BF5-4575-B349-E9C397CF94F9}" presName="dummy6a" presStyleCnt="0"/>
      <dgm:spPr/>
    </dgm:pt>
    <dgm:pt modelId="{117926C9-280B-44C9-8A11-3E10A20C4127}" type="pres">
      <dgm:prSet presAssocID="{F5FA51F6-8BF5-4575-B349-E9C397CF94F9}" presName="dummy6b" presStyleCnt="0"/>
      <dgm:spPr/>
    </dgm:pt>
    <dgm:pt modelId="{51C54D29-F90A-4EE2-8584-FF49A635C881}" type="pres">
      <dgm:prSet presAssocID="{F5FA51F6-8BF5-4575-B349-E9C397CF94F9}" presName="wedge6Tx" presStyleLbl="node1" presStyleIdx="5" presStyleCnt="6">
        <dgm:presLayoutVars>
          <dgm:chMax val="0"/>
          <dgm:chPref val="0"/>
          <dgm:bulletEnabled val="1"/>
        </dgm:presLayoutVars>
      </dgm:prSet>
      <dgm:spPr/>
    </dgm:pt>
    <dgm:pt modelId="{BF4B5619-3767-40EB-ABA3-781DEDAD8086}" type="pres">
      <dgm:prSet presAssocID="{981B7C5D-0FDE-4825-AE4F-A6FF765EA888}" presName="arrowWedge1" presStyleLbl="fgSibTrans2D1" presStyleIdx="0" presStyleCnt="6"/>
      <dgm:spPr>
        <a:solidFill>
          <a:srgbClr val="74B97A"/>
        </a:solidFill>
      </dgm:spPr>
    </dgm:pt>
    <dgm:pt modelId="{E615A824-ACEB-4796-B536-CA24F41AD71D}" type="pres">
      <dgm:prSet presAssocID="{C6DBB232-F613-45E5-9047-9720F315A9C5}" presName="arrowWedge2" presStyleLbl="fgSibTrans2D1" presStyleIdx="1" presStyleCnt="6"/>
      <dgm:spPr>
        <a:solidFill>
          <a:srgbClr val="74B97A"/>
        </a:solidFill>
      </dgm:spPr>
    </dgm:pt>
    <dgm:pt modelId="{184E3784-E329-4BD4-8AA5-17DA1A2507F0}" type="pres">
      <dgm:prSet presAssocID="{42B5B3C4-6DE5-4604-AAF2-CFC2C9084F0E}" presName="arrowWedge3" presStyleLbl="fgSibTrans2D1" presStyleIdx="2" presStyleCnt="6"/>
      <dgm:spPr>
        <a:solidFill>
          <a:srgbClr val="74B97A"/>
        </a:solidFill>
        <a:ln>
          <a:noFill/>
        </a:ln>
      </dgm:spPr>
    </dgm:pt>
    <dgm:pt modelId="{4A28D7ED-6DA1-4ACF-8583-032273BD8C19}" type="pres">
      <dgm:prSet presAssocID="{91CA07F2-99E3-415C-B374-8A459337621F}" presName="arrowWedge4" presStyleLbl="fgSibTrans2D1" presStyleIdx="3" presStyleCnt="6"/>
      <dgm:spPr>
        <a:solidFill>
          <a:srgbClr val="74B97A"/>
        </a:solidFill>
      </dgm:spPr>
    </dgm:pt>
    <dgm:pt modelId="{6B7978B0-258F-443B-849A-D69F58574CB0}" type="pres">
      <dgm:prSet presAssocID="{0D1CD782-7BED-44A2-B7FE-963293B6566F}" presName="arrowWedge5" presStyleLbl="fgSibTrans2D1" presStyleIdx="4" presStyleCnt="6"/>
      <dgm:spPr>
        <a:solidFill>
          <a:srgbClr val="74B97A"/>
        </a:solidFill>
      </dgm:spPr>
    </dgm:pt>
    <dgm:pt modelId="{82CD0D49-1E92-4DB0-94AE-0E943BDB30BD}" type="pres">
      <dgm:prSet presAssocID="{390C63A9-3CCB-4489-8B72-9E72554DBFA8}" presName="arrowWedge6" presStyleLbl="fgSibTrans2D1" presStyleIdx="5" presStyleCnt="6"/>
      <dgm:spPr>
        <a:solidFill>
          <a:srgbClr val="74B97A"/>
        </a:solidFill>
      </dgm:spPr>
    </dgm:pt>
  </dgm:ptLst>
  <dgm:cxnLst>
    <dgm:cxn modelId="{CDC80600-4D09-43D4-B8CE-B2E0FD32E1F1}" srcId="{F5FA51F6-8BF5-4575-B349-E9C397CF94F9}" destId="{2F6F4DCC-7015-4621-AE3F-034699224988}" srcOrd="1" destOrd="0" parTransId="{3A060F8E-AF8C-4627-B456-D02005781BBF}" sibTransId="{C6DBB232-F613-45E5-9047-9720F315A9C5}"/>
    <dgm:cxn modelId="{051CF403-19A1-4911-88A7-EAC520E6AD2C}" type="presOf" srcId="{2F6F4DCC-7015-4621-AE3F-034699224988}" destId="{EB225950-396B-4980-83AF-1FEEA07ACA09}" srcOrd="1" destOrd="0" presId="urn:microsoft.com/office/officeart/2005/8/layout/cycle8"/>
    <dgm:cxn modelId="{C0DCE807-EA7F-4E41-84F3-22A06300F998}" type="presOf" srcId="{F56785FE-4812-4C2E-9493-855F7CE02BA1}" destId="{CAC30886-E0D9-4CA4-93CB-C3151F475B71}" srcOrd="0" destOrd="0" presId="urn:microsoft.com/office/officeart/2005/8/layout/cycle8"/>
    <dgm:cxn modelId="{42DEFB0C-F288-4A3F-A843-A74347C694BC}" type="presOf" srcId="{DDCA8EF6-7767-4602-AA21-D47899147D6E}" destId="{3A2D8C4B-D00A-434F-B336-8DE7CAED8B40}" srcOrd="0" destOrd="0" presId="urn:microsoft.com/office/officeart/2005/8/layout/cycle8"/>
    <dgm:cxn modelId="{EC9AFA0E-5667-4EE0-BD1B-816ECFCF4195}" type="presOf" srcId="{02C283EC-BCBF-4799-ABDC-9BEEA18AB677}" destId="{B37D4CF8-B47A-44BA-8044-325C06701E98}" srcOrd="0" destOrd="0" presId="urn:microsoft.com/office/officeart/2005/8/layout/cycle8"/>
    <dgm:cxn modelId="{99DAC31B-0330-4328-B855-A481083ACB8C}" type="presOf" srcId="{DF597094-8A3D-4CB4-8707-A8A4290DF6B1}" destId="{8ECAF061-190D-45FE-B608-234872717CD8}" srcOrd="1" destOrd="0" presId="urn:microsoft.com/office/officeart/2005/8/layout/cycle8"/>
    <dgm:cxn modelId="{6E050A33-8A27-43EA-8D7D-26308939C76F}" type="presOf" srcId="{02C283EC-BCBF-4799-ABDC-9BEEA18AB677}" destId="{49ECE9C1-DC3F-420F-B9C4-DB4132B9E925}" srcOrd="1" destOrd="0" presId="urn:microsoft.com/office/officeart/2005/8/layout/cycle8"/>
    <dgm:cxn modelId="{8926F84D-D93E-44D3-9CB9-46E6DD909335}" srcId="{F5FA51F6-8BF5-4575-B349-E9C397CF94F9}" destId="{91AEAB2B-F621-49A6-B800-81038102DD40}" srcOrd="3" destOrd="0" parTransId="{CAD45B0D-44B8-45B0-AC47-368FAA40C2DF}" sibTransId="{91CA07F2-99E3-415C-B374-8A459337621F}"/>
    <dgm:cxn modelId="{B38E7C73-B93B-47DE-ACEB-A42B0B299AB7}" type="presOf" srcId="{91AEAB2B-F621-49A6-B800-81038102DD40}" destId="{E0793447-6D2E-45BF-9EA1-49325B894E50}" srcOrd="0" destOrd="0" presId="urn:microsoft.com/office/officeart/2005/8/layout/cycle8"/>
    <dgm:cxn modelId="{1D4E5D8E-52F8-4E18-8ADE-53F089F99D32}" srcId="{F5FA51F6-8BF5-4575-B349-E9C397CF94F9}" destId="{DF597094-8A3D-4CB4-8707-A8A4290DF6B1}" srcOrd="0" destOrd="0" parTransId="{570A8BFE-0715-43CA-B294-213F061BA6D7}" sibTransId="{981B7C5D-0FDE-4825-AE4F-A6FF765EA888}"/>
    <dgm:cxn modelId="{F1F068BC-510F-404A-9BBB-B8B99D4E440C}" type="presOf" srcId="{DF597094-8A3D-4CB4-8707-A8A4290DF6B1}" destId="{A680759B-B64D-428D-BA97-A91C065A5BCC}" srcOrd="0" destOrd="0" presId="urn:microsoft.com/office/officeart/2005/8/layout/cycle8"/>
    <dgm:cxn modelId="{86442DC7-E97D-44F9-BE9C-97898E1B099F}" srcId="{F5FA51F6-8BF5-4575-B349-E9C397CF94F9}" destId="{02C283EC-BCBF-4799-ABDC-9BEEA18AB677}" srcOrd="4" destOrd="0" parTransId="{559A3A65-780E-4345-8960-3230FCA8505E}" sibTransId="{0D1CD782-7BED-44A2-B7FE-963293B6566F}"/>
    <dgm:cxn modelId="{2132F7CD-8F6D-4F47-84FB-1277B3CF74ED}" type="presOf" srcId="{91AEAB2B-F621-49A6-B800-81038102DD40}" destId="{0CD385BA-73B1-40AC-B392-A64E5F0AA7D7}" srcOrd="1" destOrd="0" presId="urn:microsoft.com/office/officeart/2005/8/layout/cycle8"/>
    <dgm:cxn modelId="{4F31D8D8-D782-4EE6-AECD-B50EBE894753}" srcId="{F5FA51F6-8BF5-4575-B349-E9C397CF94F9}" destId="{F56785FE-4812-4C2E-9493-855F7CE02BA1}" srcOrd="2" destOrd="0" parTransId="{39A0BA19-7A76-4110-B154-BAD1B40F7AFE}" sibTransId="{42B5B3C4-6DE5-4604-AAF2-CFC2C9084F0E}"/>
    <dgm:cxn modelId="{51D78AEC-B99B-49D7-BA67-B354CFBFF89A}" type="presOf" srcId="{2F6F4DCC-7015-4621-AE3F-034699224988}" destId="{8A2A4803-E103-4116-8BC5-2D4B3AE556C8}" srcOrd="0" destOrd="0" presId="urn:microsoft.com/office/officeart/2005/8/layout/cycle8"/>
    <dgm:cxn modelId="{B5DF97EF-5CDC-442A-B925-2EB017D117DC}" type="presOf" srcId="{DDCA8EF6-7767-4602-AA21-D47899147D6E}" destId="{51C54D29-F90A-4EE2-8584-FF49A635C881}" srcOrd="1" destOrd="0" presId="urn:microsoft.com/office/officeart/2005/8/layout/cycle8"/>
    <dgm:cxn modelId="{201158F1-8DFE-4E0B-ABF4-19E04994FACB}" type="presOf" srcId="{F56785FE-4812-4C2E-9493-855F7CE02BA1}" destId="{652B8EED-69D3-4F75-806B-A7D1D0CBBE7D}" srcOrd="1" destOrd="0" presId="urn:microsoft.com/office/officeart/2005/8/layout/cycle8"/>
    <dgm:cxn modelId="{C9C013F7-11A3-4974-B367-CD329DFAEE18}" type="presOf" srcId="{F5FA51F6-8BF5-4575-B349-E9C397CF94F9}" destId="{81C5083E-1C21-4B48-88FE-75EB61BE5CF5}" srcOrd="0" destOrd="0" presId="urn:microsoft.com/office/officeart/2005/8/layout/cycle8"/>
    <dgm:cxn modelId="{153657FB-7CAB-4ACD-A97C-A7002AE92247}" srcId="{F5FA51F6-8BF5-4575-B349-E9C397CF94F9}" destId="{DDCA8EF6-7767-4602-AA21-D47899147D6E}" srcOrd="5" destOrd="0" parTransId="{B92189CF-91B1-48DD-949F-BC3834DCDCB8}" sibTransId="{390C63A9-3CCB-4489-8B72-9E72554DBFA8}"/>
    <dgm:cxn modelId="{84733058-AC81-4C53-B358-C7767151E728}" type="presParOf" srcId="{81C5083E-1C21-4B48-88FE-75EB61BE5CF5}" destId="{A680759B-B64D-428D-BA97-A91C065A5BCC}" srcOrd="0" destOrd="0" presId="urn:microsoft.com/office/officeart/2005/8/layout/cycle8"/>
    <dgm:cxn modelId="{F0DA25DB-E5DA-422A-9F27-248768E65763}" type="presParOf" srcId="{81C5083E-1C21-4B48-88FE-75EB61BE5CF5}" destId="{ED8DEEBE-2D73-413E-BE21-896BFEEF8A7F}" srcOrd="1" destOrd="0" presId="urn:microsoft.com/office/officeart/2005/8/layout/cycle8"/>
    <dgm:cxn modelId="{DBECE6FA-B7A5-4E1E-9CC3-7A36C4DF8253}" type="presParOf" srcId="{81C5083E-1C21-4B48-88FE-75EB61BE5CF5}" destId="{A53A4E6E-F97C-4C6D-BA02-20A4888BEE93}" srcOrd="2" destOrd="0" presId="urn:microsoft.com/office/officeart/2005/8/layout/cycle8"/>
    <dgm:cxn modelId="{75098338-FB02-4D17-BCE9-0F9FBC5C80ED}" type="presParOf" srcId="{81C5083E-1C21-4B48-88FE-75EB61BE5CF5}" destId="{8ECAF061-190D-45FE-B608-234872717CD8}" srcOrd="3" destOrd="0" presId="urn:microsoft.com/office/officeart/2005/8/layout/cycle8"/>
    <dgm:cxn modelId="{E9B9C71A-F403-4F32-9960-0144A3D0DDF4}" type="presParOf" srcId="{81C5083E-1C21-4B48-88FE-75EB61BE5CF5}" destId="{8A2A4803-E103-4116-8BC5-2D4B3AE556C8}" srcOrd="4" destOrd="0" presId="urn:microsoft.com/office/officeart/2005/8/layout/cycle8"/>
    <dgm:cxn modelId="{EE371E28-D286-4720-ACB2-ACC6A193DB19}" type="presParOf" srcId="{81C5083E-1C21-4B48-88FE-75EB61BE5CF5}" destId="{10A27888-3C21-45F1-965A-869AA287F38F}" srcOrd="5" destOrd="0" presId="urn:microsoft.com/office/officeart/2005/8/layout/cycle8"/>
    <dgm:cxn modelId="{1CF31543-47B6-49C9-A131-D11C050EB9C9}" type="presParOf" srcId="{81C5083E-1C21-4B48-88FE-75EB61BE5CF5}" destId="{E22076E9-E33F-4052-92FA-F54ABAAB8E12}" srcOrd="6" destOrd="0" presId="urn:microsoft.com/office/officeart/2005/8/layout/cycle8"/>
    <dgm:cxn modelId="{3FB12DA7-4B21-4B1B-BD0B-0BDE3E9FE35A}" type="presParOf" srcId="{81C5083E-1C21-4B48-88FE-75EB61BE5CF5}" destId="{EB225950-396B-4980-83AF-1FEEA07ACA09}" srcOrd="7" destOrd="0" presId="urn:microsoft.com/office/officeart/2005/8/layout/cycle8"/>
    <dgm:cxn modelId="{C40835ED-9898-4480-8537-1C8EE293A592}" type="presParOf" srcId="{81C5083E-1C21-4B48-88FE-75EB61BE5CF5}" destId="{CAC30886-E0D9-4CA4-93CB-C3151F475B71}" srcOrd="8" destOrd="0" presId="urn:microsoft.com/office/officeart/2005/8/layout/cycle8"/>
    <dgm:cxn modelId="{814DBB67-FADE-49C7-B687-99F1CD29915E}" type="presParOf" srcId="{81C5083E-1C21-4B48-88FE-75EB61BE5CF5}" destId="{38375A8E-8101-4E64-85BB-E387D3BC2C78}" srcOrd="9" destOrd="0" presId="urn:microsoft.com/office/officeart/2005/8/layout/cycle8"/>
    <dgm:cxn modelId="{8F397E7C-ADA1-46A7-BAD2-804140F2F33E}" type="presParOf" srcId="{81C5083E-1C21-4B48-88FE-75EB61BE5CF5}" destId="{8220F143-1BBE-4B18-A608-A3F32BA19D58}" srcOrd="10" destOrd="0" presId="urn:microsoft.com/office/officeart/2005/8/layout/cycle8"/>
    <dgm:cxn modelId="{CEABC1C9-BD5B-427A-8919-C44909F07A5E}" type="presParOf" srcId="{81C5083E-1C21-4B48-88FE-75EB61BE5CF5}" destId="{652B8EED-69D3-4F75-806B-A7D1D0CBBE7D}" srcOrd="11" destOrd="0" presId="urn:microsoft.com/office/officeart/2005/8/layout/cycle8"/>
    <dgm:cxn modelId="{2C2E53FF-8556-40B9-9FE8-6F531B210A16}" type="presParOf" srcId="{81C5083E-1C21-4B48-88FE-75EB61BE5CF5}" destId="{E0793447-6D2E-45BF-9EA1-49325B894E50}" srcOrd="12" destOrd="0" presId="urn:microsoft.com/office/officeart/2005/8/layout/cycle8"/>
    <dgm:cxn modelId="{8D756064-8D9D-4D34-A15F-54A9563B8A18}" type="presParOf" srcId="{81C5083E-1C21-4B48-88FE-75EB61BE5CF5}" destId="{4B761F66-881A-45AA-8418-6D3ABE28C330}" srcOrd="13" destOrd="0" presId="urn:microsoft.com/office/officeart/2005/8/layout/cycle8"/>
    <dgm:cxn modelId="{1F598152-0CEB-40AD-8EED-2FD912B2DE17}" type="presParOf" srcId="{81C5083E-1C21-4B48-88FE-75EB61BE5CF5}" destId="{CA4A18AB-E6DE-4920-B406-5FB46E3F5E80}" srcOrd="14" destOrd="0" presId="urn:microsoft.com/office/officeart/2005/8/layout/cycle8"/>
    <dgm:cxn modelId="{8F00ECD9-116D-490C-AEE4-94591471295D}" type="presParOf" srcId="{81C5083E-1C21-4B48-88FE-75EB61BE5CF5}" destId="{0CD385BA-73B1-40AC-B392-A64E5F0AA7D7}" srcOrd="15" destOrd="0" presId="urn:microsoft.com/office/officeart/2005/8/layout/cycle8"/>
    <dgm:cxn modelId="{665BFFE6-A338-4DEA-B329-F36485DA2635}" type="presParOf" srcId="{81C5083E-1C21-4B48-88FE-75EB61BE5CF5}" destId="{B37D4CF8-B47A-44BA-8044-325C06701E98}" srcOrd="16" destOrd="0" presId="urn:microsoft.com/office/officeart/2005/8/layout/cycle8"/>
    <dgm:cxn modelId="{33D699D2-9B68-4E31-BF5B-4C07536E70CA}" type="presParOf" srcId="{81C5083E-1C21-4B48-88FE-75EB61BE5CF5}" destId="{C910CA42-62B8-4472-BED9-FEF615E6D844}" srcOrd="17" destOrd="0" presId="urn:microsoft.com/office/officeart/2005/8/layout/cycle8"/>
    <dgm:cxn modelId="{BCF89FF4-CC26-45C0-A80A-65E3F4885514}" type="presParOf" srcId="{81C5083E-1C21-4B48-88FE-75EB61BE5CF5}" destId="{9FDC963C-CE19-48A0-91FF-E64B6E491241}" srcOrd="18" destOrd="0" presId="urn:microsoft.com/office/officeart/2005/8/layout/cycle8"/>
    <dgm:cxn modelId="{BC753943-BFEC-4455-A8D8-F0085231741A}" type="presParOf" srcId="{81C5083E-1C21-4B48-88FE-75EB61BE5CF5}" destId="{49ECE9C1-DC3F-420F-B9C4-DB4132B9E925}" srcOrd="19" destOrd="0" presId="urn:microsoft.com/office/officeart/2005/8/layout/cycle8"/>
    <dgm:cxn modelId="{3E610F3E-2C6B-4376-BD07-E05EFD2D1527}" type="presParOf" srcId="{81C5083E-1C21-4B48-88FE-75EB61BE5CF5}" destId="{3A2D8C4B-D00A-434F-B336-8DE7CAED8B40}" srcOrd="20" destOrd="0" presId="urn:microsoft.com/office/officeart/2005/8/layout/cycle8"/>
    <dgm:cxn modelId="{CA428349-0975-4495-B9A6-C5D33FD55B19}" type="presParOf" srcId="{81C5083E-1C21-4B48-88FE-75EB61BE5CF5}" destId="{1BCC9003-7016-458E-BA34-2E9636FC49D7}" srcOrd="21" destOrd="0" presId="urn:microsoft.com/office/officeart/2005/8/layout/cycle8"/>
    <dgm:cxn modelId="{AB785DA8-9F3F-456C-A401-18C675C0C29A}" type="presParOf" srcId="{81C5083E-1C21-4B48-88FE-75EB61BE5CF5}" destId="{117926C9-280B-44C9-8A11-3E10A20C4127}" srcOrd="22" destOrd="0" presId="urn:microsoft.com/office/officeart/2005/8/layout/cycle8"/>
    <dgm:cxn modelId="{C76793B8-1BA9-482F-AB36-3B2C48AB48F7}" type="presParOf" srcId="{81C5083E-1C21-4B48-88FE-75EB61BE5CF5}" destId="{51C54D29-F90A-4EE2-8584-FF49A635C881}" srcOrd="23" destOrd="0" presId="urn:microsoft.com/office/officeart/2005/8/layout/cycle8"/>
    <dgm:cxn modelId="{E0955CCA-5310-4279-AB2A-F490837B720F}" type="presParOf" srcId="{81C5083E-1C21-4B48-88FE-75EB61BE5CF5}" destId="{BF4B5619-3767-40EB-ABA3-781DEDAD8086}" srcOrd="24" destOrd="0" presId="urn:microsoft.com/office/officeart/2005/8/layout/cycle8"/>
    <dgm:cxn modelId="{8509264A-5BED-42BD-A304-32F85881E843}" type="presParOf" srcId="{81C5083E-1C21-4B48-88FE-75EB61BE5CF5}" destId="{E615A824-ACEB-4796-B536-CA24F41AD71D}" srcOrd="25" destOrd="0" presId="urn:microsoft.com/office/officeart/2005/8/layout/cycle8"/>
    <dgm:cxn modelId="{DCD1BCE2-B7D6-4420-9FF5-68D2172B808B}" type="presParOf" srcId="{81C5083E-1C21-4B48-88FE-75EB61BE5CF5}" destId="{184E3784-E329-4BD4-8AA5-17DA1A2507F0}" srcOrd="26" destOrd="0" presId="urn:microsoft.com/office/officeart/2005/8/layout/cycle8"/>
    <dgm:cxn modelId="{9D27B148-8BF4-45D7-BFFD-78651CB4029C}" type="presParOf" srcId="{81C5083E-1C21-4B48-88FE-75EB61BE5CF5}" destId="{4A28D7ED-6DA1-4ACF-8583-032273BD8C19}" srcOrd="27" destOrd="0" presId="urn:microsoft.com/office/officeart/2005/8/layout/cycle8"/>
    <dgm:cxn modelId="{8593693A-F72D-48D8-B67F-A891C441CD5F}" type="presParOf" srcId="{81C5083E-1C21-4B48-88FE-75EB61BE5CF5}" destId="{6B7978B0-258F-443B-849A-D69F58574CB0}" srcOrd="28" destOrd="0" presId="urn:microsoft.com/office/officeart/2005/8/layout/cycle8"/>
    <dgm:cxn modelId="{BD9B421F-0087-4184-AFDE-6FFA71478546}" type="presParOf" srcId="{81C5083E-1C21-4B48-88FE-75EB61BE5CF5}" destId="{82CD0D49-1E92-4DB0-94AE-0E943BDB30BD}" srcOrd="2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80759B-B64D-428D-BA97-A91C065A5BCC}">
      <dsp:nvSpPr>
        <dsp:cNvPr id="0" name=""/>
        <dsp:cNvSpPr/>
      </dsp:nvSpPr>
      <dsp:spPr>
        <a:xfrm>
          <a:off x="813645" y="321750"/>
          <a:ext cx="4551680" cy="4551680"/>
        </a:xfrm>
        <a:prstGeom prst="pie">
          <a:avLst>
            <a:gd name="adj1" fmla="val 16200000"/>
            <a:gd name="adj2" fmla="val 198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Step 1: </a:t>
          </a:r>
          <a:r>
            <a:rPr lang="en-US" sz="1700" kern="1200" dirty="0"/>
            <a:t>Pre-Screen</a:t>
          </a:r>
        </a:p>
      </dsp:txBody>
      <dsp:txXfrm>
        <a:off x="3197859" y="903173"/>
        <a:ext cx="1192106" cy="921173"/>
      </dsp:txXfrm>
    </dsp:sp>
    <dsp:sp modelId="{8A2A4803-E103-4116-8BC5-2D4B3AE556C8}">
      <dsp:nvSpPr>
        <dsp:cNvPr id="0" name=""/>
        <dsp:cNvSpPr/>
      </dsp:nvSpPr>
      <dsp:spPr>
        <a:xfrm>
          <a:off x="867832" y="415493"/>
          <a:ext cx="4551680" cy="4551680"/>
        </a:xfrm>
        <a:prstGeom prst="pie">
          <a:avLst>
            <a:gd name="adj1" fmla="val 19800000"/>
            <a:gd name="adj2" fmla="val 1800000"/>
          </a:avLst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Step 2</a:t>
          </a:r>
          <a:r>
            <a:rPr lang="en-US" sz="1700" kern="1200" dirty="0"/>
            <a:t>: Employment Application</a:t>
          </a:r>
        </a:p>
      </dsp:txBody>
      <dsp:txXfrm>
        <a:off x="3956472" y="2257840"/>
        <a:ext cx="1246293" cy="894080"/>
      </dsp:txXfrm>
    </dsp:sp>
    <dsp:sp modelId="{CAC30886-E0D9-4CA4-93CB-C3151F475B71}">
      <dsp:nvSpPr>
        <dsp:cNvPr id="0" name=""/>
        <dsp:cNvSpPr/>
      </dsp:nvSpPr>
      <dsp:spPr>
        <a:xfrm>
          <a:off x="813645" y="509236"/>
          <a:ext cx="4551680" cy="4551680"/>
        </a:xfrm>
        <a:prstGeom prst="pie">
          <a:avLst>
            <a:gd name="adj1" fmla="val 1800000"/>
            <a:gd name="adj2" fmla="val 5400000"/>
          </a:avLst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Step 3</a:t>
          </a:r>
          <a:r>
            <a:rPr lang="en-US" sz="1700" kern="1200" dirty="0"/>
            <a:t>: Interview</a:t>
          </a:r>
        </a:p>
      </dsp:txBody>
      <dsp:txXfrm>
        <a:off x="3197859" y="3585413"/>
        <a:ext cx="1192106" cy="921173"/>
      </dsp:txXfrm>
    </dsp:sp>
    <dsp:sp modelId="{E0793447-6D2E-45BF-9EA1-49325B894E50}">
      <dsp:nvSpPr>
        <dsp:cNvPr id="0" name=""/>
        <dsp:cNvSpPr/>
      </dsp:nvSpPr>
      <dsp:spPr>
        <a:xfrm>
          <a:off x="705272" y="509236"/>
          <a:ext cx="4551680" cy="4551680"/>
        </a:xfrm>
        <a:prstGeom prst="pie">
          <a:avLst>
            <a:gd name="adj1" fmla="val 5400000"/>
            <a:gd name="adj2" fmla="val 9000000"/>
          </a:avLst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Step 4:</a:t>
          </a:r>
          <a:r>
            <a:rPr lang="en-US" sz="1700" kern="1200" dirty="0"/>
            <a:t> Staff Interview</a:t>
          </a:r>
        </a:p>
      </dsp:txBody>
      <dsp:txXfrm>
        <a:off x="1680632" y="3585413"/>
        <a:ext cx="1192106" cy="921173"/>
      </dsp:txXfrm>
    </dsp:sp>
    <dsp:sp modelId="{B37D4CF8-B47A-44BA-8044-325C06701E98}">
      <dsp:nvSpPr>
        <dsp:cNvPr id="0" name=""/>
        <dsp:cNvSpPr/>
      </dsp:nvSpPr>
      <dsp:spPr>
        <a:xfrm>
          <a:off x="651085" y="415493"/>
          <a:ext cx="4551680" cy="4551680"/>
        </a:xfrm>
        <a:prstGeom prst="pie">
          <a:avLst>
            <a:gd name="adj1" fmla="val 9000000"/>
            <a:gd name="adj2" fmla="val 12600000"/>
          </a:avLst>
        </a:prstGeom>
        <a:solidFill>
          <a:schemeClr val="accent2">
            <a:hueOff val="-8281512"/>
            <a:satOff val="36687"/>
            <a:lumOff val="-1349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Step 5:</a:t>
          </a:r>
          <a:r>
            <a:rPr lang="en-US" sz="1700" kern="1200" dirty="0"/>
            <a:t> Hire!</a:t>
          </a:r>
        </a:p>
      </dsp:txBody>
      <dsp:txXfrm>
        <a:off x="867832" y="2257840"/>
        <a:ext cx="1246293" cy="894080"/>
      </dsp:txXfrm>
    </dsp:sp>
    <dsp:sp modelId="{3A2D8C4B-D00A-434F-B336-8DE7CAED8B40}">
      <dsp:nvSpPr>
        <dsp:cNvPr id="0" name=""/>
        <dsp:cNvSpPr/>
      </dsp:nvSpPr>
      <dsp:spPr>
        <a:xfrm>
          <a:off x="705272" y="321750"/>
          <a:ext cx="4551680" cy="4551680"/>
        </a:xfrm>
        <a:prstGeom prst="pie">
          <a:avLst>
            <a:gd name="adj1" fmla="val 12600000"/>
            <a:gd name="adj2" fmla="val 16200000"/>
          </a:avLst>
        </a:prstGeom>
        <a:solidFill>
          <a:schemeClr val="accent2">
            <a:hueOff val="-10351890"/>
            <a:satOff val="45859"/>
            <a:lumOff val="-1686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Step 6</a:t>
          </a:r>
          <a:r>
            <a:rPr lang="en-US" sz="1700" kern="1200" dirty="0"/>
            <a:t>: Employee Evaluation</a:t>
          </a:r>
        </a:p>
      </dsp:txBody>
      <dsp:txXfrm>
        <a:off x="1680632" y="903173"/>
        <a:ext cx="1192106" cy="921173"/>
      </dsp:txXfrm>
    </dsp:sp>
    <dsp:sp modelId="{BF4B5619-3767-40EB-ABA3-781DEDAD8086}">
      <dsp:nvSpPr>
        <dsp:cNvPr id="0" name=""/>
        <dsp:cNvSpPr/>
      </dsp:nvSpPr>
      <dsp:spPr>
        <a:xfrm>
          <a:off x="531708" y="39979"/>
          <a:ext cx="5115221" cy="5115221"/>
        </a:xfrm>
        <a:prstGeom prst="circularArrow">
          <a:avLst>
            <a:gd name="adj1" fmla="val 5085"/>
            <a:gd name="adj2" fmla="val 327528"/>
            <a:gd name="adj3" fmla="val 19472472"/>
            <a:gd name="adj4" fmla="val 16200251"/>
            <a:gd name="adj5" fmla="val 5932"/>
          </a:avLst>
        </a:prstGeom>
        <a:solidFill>
          <a:srgbClr val="74B97A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15A824-ACEB-4796-B536-CA24F41AD71D}">
      <dsp:nvSpPr>
        <dsp:cNvPr id="0" name=""/>
        <dsp:cNvSpPr/>
      </dsp:nvSpPr>
      <dsp:spPr>
        <a:xfrm>
          <a:off x="585895" y="133722"/>
          <a:ext cx="5115221" cy="5115221"/>
        </a:xfrm>
        <a:prstGeom prst="circularArrow">
          <a:avLst>
            <a:gd name="adj1" fmla="val 5085"/>
            <a:gd name="adj2" fmla="val 327528"/>
            <a:gd name="adj3" fmla="val 1472472"/>
            <a:gd name="adj4" fmla="val 19800000"/>
            <a:gd name="adj5" fmla="val 5932"/>
          </a:avLst>
        </a:prstGeom>
        <a:solidFill>
          <a:srgbClr val="74B97A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4E3784-E329-4BD4-8AA5-17DA1A2507F0}">
      <dsp:nvSpPr>
        <dsp:cNvPr id="0" name=""/>
        <dsp:cNvSpPr/>
      </dsp:nvSpPr>
      <dsp:spPr>
        <a:xfrm>
          <a:off x="531708" y="227465"/>
          <a:ext cx="5115221" cy="5115221"/>
        </a:xfrm>
        <a:prstGeom prst="circularArrow">
          <a:avLst>
            <a:gd name="adj1" fmla="val 5085"/>
            <a:gd name="adj2" fmla="val 327528"/>
            <a:gd name="adj3" fmla="val 5072221"/>
            <a:gd name="adj4" fmla="val 1800000"/>
            <a:gd name="adj5" fmla="val 5932"/>
          </a:avLst>
        </a:prstGeom>
        <a:solidFill>
          <a:srgbClr val="74B97A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28D7ED-6DA1-4ACF-8583-032273BD8C19}">
      <dsp:nvSpPr>
        <dsp:cNvPr id="0" name=""/>
        <dsp:cNvSpPr/>
      </dsp:nvSpPr>
      <dsp:spPr>
        <a:xfrm>
          <a:off x="423667" y="227465"/>
          <a:ext cx="5115221" cy="5115221"/>
        </a:xfrm>
        <a:prstGeom prst="circularArrow">
          <a:avLst>
            <a:gd name="adj1" fmla="val 5085"/>
            <a:gd name="adj2" fmla="val 327528"/>
            <a:gd name="adj3" fmla="val 8672472"/>
            <a:gd name="adj4" fmla="val 5400251"/>
            <a:gd name="adj5" fmla="val 5932"/>
          </a:avLst>
        </a:prstGeom>
        <a:solidFill>
          <a:srgbClr val="74B97A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7978B0-258F-443B-849A-D69F58574CB0}">
      <dsp:nvSpPr>
        <dsp:cNvPr id="0" name=""/>
        <dsp:cNvSpPr/>
      </dsp:nvSpPr>
      <dsp:spPr>
        <a:xfrm>
          <a:off x="369481" y="133722"/>
          <a:ext cx="5115221" cy="5115221"/>
        </a:xfrm>
        <a:prstGeom prst="circularArrow">
          <a:avLst>
            <a:gd name="adj1" fmla="val 5085"/>
            <a:gd name="adj2" fmla="val 327528"/>
            <a:gd name="adj3" fmla="val 12272472"/>
            <a:gd name="adj4" fmla="val 9000000"/>
            <a:gd name="adj5" fmla="val 5932"/>
          </a:avLst>
        </a:prstGeom>
        <a:solidFill>
          <a:srgbClr val="74B97A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CD0D49-1E92-4DB0-94AE-0E943BDB30BD}">
      <dsp:nvSpPr>
        <dsp:cNvPr id="0" name=""/>
        <dsp:cNvSpPr/>
      </dsp:nvSpPr>
      <dsp:spPr>
        <a:xfrm>
          <a:off x="423667" y="39979"/>
          <a:ext cx="5115221" cy="5115221"/>
        </a:xfrm>
        <a:prstGeom prst="circularArrow">
          <a:avLst>
            <a:gd name="adj1" fmla="val 5085"/>
            <a:gd name="adj2" fmla="val 327528"/>
            <a:gd name="adj3" fmla="val 15872221"/>
            <a:gd name="adj4" fmla="val 12600000"/>
            <a:gd name="adj5" fmla="val 5932"/>
          </a:avLst>
        </a:prstGeom>
        <a:solidFill>
          <a:srgbClr val="74B97A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it’s hard, we don’t like doing it, we want it over. Ask: "What's the biggest challenge you face in the area of hiring right now?“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41167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4" name="Google Shape;464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Calibri"/>
              <a:buNone/>
            </a:pPr>
            <a:r>
              <a:rPr lang="en-US" sz="1200">
                <a:solidFill>
                  <a:srgbClr val="262626"/>
                </a:solidFill>
              </a:rPr>
              <a:t>We tend to hire based on knowledge, background, and skill. (CLICK)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>
              <a:solidFill>
                <a:srgbClr val="262626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Calibri"/>
              <a:buNone/>
            </a:pPr>
            <a:r>
              <a:rPr lang="en-US" sz="1200">
                <a:solidFill>
                  <a:srgbClr val="262626"/>
                </a:solidFill>
              </a:rPr>
              <a:t>But the attitude iceberg indicates that whether someone is the right person has more to do with </a:t>
            </a:r>
            <a:r>
              <a:rPr lang="en-US" sz="1200" b="1">
                <a:solidFill>
                  <a:srgbClr val="262626"/>
                </a:solidFill>
              </a:rPr>
              <a:t>character traits </a:t>
            </a:r>
            <a:r>
              <a:rPr lang="en-US" sz="1200">
                <a:solidFill>
                  <a:srgbClr val="262626"/>
                </a:solidFill>
              </a:rPr>
              <a:t>than with specific knowledge, background, or skill. 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>
              <a:solidFill>
                <a:srgbClr val="262626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Calibri"/>
              <a:buNone/>
            </a:pPr>
            <a:r>
              <a:rPr lang="en-US" sz="1200">
                <a:solidFill>
                  <a:srgbClr val="262626"/>
                </a:solidFill>
              </a:rPr>
              <a:t>Character drives behavior.</a:t>
            </a:r>
            <a:endParaRPr/>
          </a:p>
        </p:txBody>
      </p:sp>
      <p:sp>
        <p:nvSpPr>
          <p:cNvPr id="465" name="Google Shape;465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6" name="Google Shape;496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Story of developing a system for wheel installation</a:t>
            </a:r>
            <a:endParaRPr dirty="0"/>
          </a:p>
        </p:txBody>
      </p:sp>
      <p:sp>
        <p:nvSpPr>
          <p:cNvPr id="497" name="Google Shape;497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1" name="Google Shape;511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6" name="Google Shape;526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/>
              <a:t>We wanted to find out what a person learned from failures.</a:t>
            </a:r>
            <a:endParaRPr/>
          </a:p>
        </p:txBody>
      </p:sp>
      <p:sp>
        <p:nvSpPr>
          <p:cNvPr id="527" name="Google Shape;527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" name="Google Shape;54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5" name="Google Shape;585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6" name="Google Shape;586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4" name="Google Shape;594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" name="Google Shape;595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3" name="Google Shape;603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Combine slide 21 and 22 </a:t>
            </a:r>
            <a:endParaRPr dirty="0"/>
          </a:p>
        </p:txBody>
      </p:sp>
      <p:sp>
        <p:nvSpPr>
          <p:cNvPr id="604" name="Google Shape;604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8" name="Google Shape;34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6" name="Google Shape;616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7" name="Google Shape;627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/>
              <a:t>Play it safe and rarely take risks.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/>
              <a:t>Take risks even if it means failing.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/>
              <a:t>NOTE: Place the LP &amp; HP list in the workbook.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5" name="Google Shape;655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b="1"/>
              <a:t>Lp – </a:t>
            </a:r>
            <a:r>
              <a:rPr lang="en-US"/>
              <a:t>Complain about the rules.</a:t>
            </a:r>
            <a:endParaRPr/>
          </a:p>
          <a:p>
            <a:pPr marL="109728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b="1"/>
              <a:t>HP - </a:t>
            </a:r>
            <a:r>
              <a:rPr lang="en-US"/>
              <a:t>Respect the rules</a:t>
            </a:r>
            <a:r>
              <a:rPr lang="en-US" b="1"/>
              <a:t> </a:t>
            </a:r>
            <a:r>
              <a:rPr lang="en-US" b="0"/>
              <a:t>and look to improve them.</a:t>
            </a:r>
            <a:endParaRPr/>
          </a:p>
        </p:txBody>
      </p:sp>
      <p:sp>
        <p:nvSpPr>
          <p:cNvPr id="656" name="Google Shape;656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3" name="Google Shape;683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sz="1200" b="1"/>
              <a:t>Lp – </a:t>
            </a:r>
            <a:r>
              <a:rPr lang="en-US" sz="1200"/>
              <a:t>Highly sensitive</a:t>
            </a:r>
            <a:endParaRPr sz="1200" b="1"/>
          </a:p>
          <a:p>
            <a:pPr marL="109728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sz="1200" b="1"/>
              <a:t>Hp – </a:t>
            </a:r>
            <a:r>
              <a:rPr lang="en-US" sz="1200"/>
              <a:t>Hear and respond with needed changes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sz="1200" b="1"/>
              <a:t>BETTER PICTURE – SOMEONE WHO IS LISTENING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/>
          </a:p>
        </p:txBody>
      </p:sp>
      <p:sp>
        <p:nvSpPr>
          <p:cNvPr id="684" name="Google Shape;684;p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0" name="Google Shape;720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8" name="Google Shape;728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6" name="Google Shape;736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If we need a penguin we know what a penguin looks like and what he must be able to do. When we find one we hire him</a:t>
            </a:r>
            <a:endParaRPr/>
          </a:p>
        </p:txBody>
      </p:sp>
      <p:sp>
        <p:nvSpPr>
          <p:cNvPr id="737" name="Google Shape;737;p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200575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4" name="Google Shape;754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Check to make sure downloads still work.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We will only cover number 1- and let it describe the other steps of development. </a:t>
            </a:r>
            <a:endParaRPr dirty="0"/>
          </a:p>
        </p:txBody>
      </p:sp>
      <p:sp>
        <p:nvSpPr>
          <p:cNvPr id="755" name="Google Shape;755;p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2">
          <a:extLst>
            <a:ext uri="{FF2B5EF4-FFF2-40B4-BE49-F238E27FC236}">
              <a16:creationId xmlns:a16="http://schemas.microsoft.com/office/drawing/2014/main" id="{E0BB7E87-C178-2363-5589-92286AAE78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38:notes">
            <a:extLst>
              <a:ext uri="{FF2B5EF4-FFF2-40B4-BE49-F238E27FC236}">
                <a16:creationId xmlns:a16="http://schemas.microsoft.com/office/drawing/2014/main" id="{71E724D3-70FB-F4C9-7615-8609C7E90C4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4" name="Google Shape;754;p38:notes">
            <a:extLst>
              <a:ext uri="{FF2B5EF4-FFF2-40B4-BE49-F238E27FC236}">
                <a16:creationId xmlns:a16="http://schemas.microsoft.com/office/drawing/2014/main" id="{3BAD6100-0CB8-6DFE-6F7C-15E7C3EF8A2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Check to make sure downloads still work.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We will only cover number 1- and let it describe the other steps of development. </a:t>
            </a:r>
            <a:endParaRPr dirty="0"/>
          </a:p>
        </p:txBody>
      </p:sp>
      <p:sp>
        <p:nvSpPr>
          <p:cNvPr id="755" name="Google Shape;755;p38:notes">
            <a:extLst>
              <a:ext uri="{FF2B5EF4-FFF2-40B4-BE49-F238E27FC236}">
                <a16:creationId xmlns:a16="http://schemas.microsoft.com/office/drawing/2014/main" id="{31C0C389-6E8C-0CFA-5F80-D4521DA0B87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09915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American </a:t>
            </a:r>
            <a:r>
              <a:rPr lang="en-US" dirty="0" err="1"/>
              <a:t>Aitlines</a:t>
            </a:r>
            <a:r>
              <a:rPr lang="en-US" dirty="0"/>
              <a:t> </a:t>
            </a:r>
            <a:r>
              <a:rPr lang="en-US" b="0" i="0" dirty="0">
                <a:solidFill>
                  <a:srgbClr val="2A2A2A"/>
                </a:solidFill>
                <a:effectLst/>
                <a:latin typeface="PublicoText"/>
              </a:rPr>
              <a:t>The U.S. Transportation Department announced a $50 million fine Wednesday against American Airlines over allegations it mistreated passengers with disabilities, which the department said in some cases caused injuries.</a:t>
            </a:r>
            <a:endParaRPr dirty="0"/>
          </a:p>
        </p:txBody>
      </p:sp>
      <p:sp>
        <p:nvSpPr>
          <p:cNvPr id="358" name="Google Shape;35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0" name="Google Shape;37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/>
              <a:t>For companies that went from good to great: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/>
              <a:t>1) Hired disciplined people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/>
              <a:t>2) You have disciplined thought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/>
              <a:t>3) Breakthrough happened during the thought process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/>
              <a:t>4) Disciplined action happened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</p:txBody>
      </p:sp>
      <p:sp>
        <p:nvSpPr>
          <p:cNvPr id="371" name="Google Shape;371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2" name="Google Shape;402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None/>
            </a:pPr>
            <a:r>
              <a:rPr lang="en-US" sz="1200">
                <a:latin typeface="Century Gothic"/>
                <a:ea typeface="Century Gothic"/>
                <a:cs typeface="Century Gothic"/>
                <a:sym typeface="Century Gothic"/>
              </a:rPr>
              <a:t>Your team should consist of people who debate vigorously in search of the best answers yet unify behind decisions regardless of their interests. </a:t>
            </a:r>
            <a:endParaRPr/>
          </a:p>
        </p:txBody>
      </p:sp>
      <p:sp>
        <p:nvSpPr>
          <p:cNvPr id="403" name="Google Shape;403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1" name="Google Shape;3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2" name="Google Shape;382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2" name="Google Shape;412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Calibri"/>
              <a:buNone/>
            </a:pPr>
            <a:r>
              <a:rPr lang="en-US" sz="1800">
                <a:solidFill>
                  <a:srgbClr val="262626"/>
                </a:solidFill>
              </a:rPr>
              <a:t>Whether someone is the right person has more to do with </a:t>
            </a:r>
            <a:r>
              <a:rPr lang="en-US" sz="1800" b="1">
                <a:solidFill>
                  <a:srgbClr val="262626"/>
                </a:solidFill>
              </a:rPr>
              <a:t>character traits </a:t>
            </a:r>
            <a:r>
              <a:rPr lang="en-US" sz="1800">
                <a:solidFill>
                  <a:srgbClr val="262626"/>
                </a:solidFill>
              </a:rPr>
              <a:t>than with specific knowledge, background, or skill. </a:t>
            </a:r>
            <a:endParaRPr/>
          </a:p>
        </p:txBody>
      </p:sp>
      <p:sp>
        <p:nvSpPr>
          <p:cNvPr id="413" name="Google Shape;413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1" name="Google Shape;441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None/>
            </a:pPr>
            <a:r>
              <a:rPr lang="en-US" sz="1200">
                <a:latin typeface="Century Gothic"/>
                <a:ea typeface="Century Gothic"/>
                <a:cs typeface="Century Gothic"/>
                <a:sym typeface="Century Gothic"/>
              </a:rPr>
              <a:t>Value is hard to determine but affords more insight into who they really are.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None/>
            </a:pPr>
            <a:r>
              <a:rPr lang="en-US" sz="1200">
                <a:latin typeface="Century Gothic"/>
                <a:ea typeface="Century Gothic"/>
                <a:cs typeface="Century Gothic"/>
                <a:sym typeface="Century Gothic"/>
              </a:rPr>
              <a:t>When we change </a:t>
            </a:r>
            <a:r>
              <a:rPr lang="en-US" sz="1200" u="sng">
                <a:latin typeface="Century Gothic"/>
                <a:ea typeface="Century Gothic"/>
                <a:cs typeface="Century Gothic"/>
                <a:sym typeface="Century Gothic"/>
              </a:rPr>
              <a:t>how</a:t>
            </a:r>
            <a:r>
              <a:rPr lang="en-US" sz="1200">
                <a:latin typeface="Century Gothic"/>
                <a:ea typeface="Century Gothic"/>
                <a:cs typeface="Century Gothic"/>
                <a:sym typeface="Century Gothic"/>
              </a:rPr>
              <a:t> we interview and </a:t>
            </a:r>
            <a:r>
              <a:rPr lang="en-US" sz="1200" u="sng">
                <a:latin typeface="Century Gothic"/>
                <a:ea typeface="Century Gothic"/>
                <a:cs typeface="Century Gothic"/>
                <a:sym typeface="Century Gothic"/>
              </a:rPr>
              <a:t>how</a:t>
            </a:r>
            <a:r>
              <a:rPr lang="en-US" sz="1200">
                <a:latin typeface="Century Gothic"/>
                <a:ea typeface="Century Gothic"/>
                <a:cs typeface="Century Gothic"/>
                <a:sym typeface="Century Gothic"/>
              </a:rPr>
              <a:t> we listen to their answers…</a:t>
            </a:r>
            <a:endParaRPr/>
          </a:p>
        </p:txBody>
      </p:sp>
      <p:sp>
        <p:nvSpPr>
          <p:cNvPr id="442" name="Google Shape;442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4"/>
          <p:cNvSpPr txBox="1"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4"/>
          <p:cNvSpPr txBox="1"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44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4"/>
          <p:cNvSpPr txBox="1">
            <a:spLocks noGrp="1"/>
          </p:cNvSpPr>
          <p:nvPr>
            <p:ph type="ft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4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58"/>
          <p:cNvSpPr txBox="1">
            <a:spLocks noGrp="1"/>
          </p:cNvSpPr>
          <p:nvPr>
            <p:ph type="title"/>
          </p:nvPr>
        </p:nvSpPr>
        <p:spPr>
          <a:xfrm rot="5400000">
            <a:off x="6810676" y="2779696"/>
            <a:ext cx="4983480" cy="1298608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58"/>
          <p:cNvSpPr txBox="1">
            <a:spLocks noGrp="1"/>
          </p:cNvSpPr>
          <p:nvPr>
            <p:ph type="body" idx="1"/>
          </p:nvPr>
        </p:nvSpPr>
        <p:spPr>
          <a:xfrm rot="5400000">
            <a:off x="2838641" y="329756"/>
            <a:ext cx="4983480" cy="6198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58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58"/>
          <p:cNvSpPr txBox="1">
            <a:spLocks noGrp="1"/>
          </p:cNvSpPr>
          <p:nvPr>
            <p:ph type="ft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8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60"/>
          <p:cNvSpPr txBox="1">
            <a:spLocks noGrp="1"/>
          </p:cNvSpPr>
          <p:nvPr>
            <p:ph type="ctrTitle"/>
          </p:nvPr>
        </p:nvSpPr>
        <p:spPr>
          <a:xfrm>
            <a:off x="3581400" y="1122363"/>
            <a:ext cx="795793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entury Gothic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60"/>
          <p:cNvSpPr txBox="1">
            <a:spLocks noGrp="1"/>
          </p:cNvSpPr>
          <p:nvPr>
            <p:ph type="subTitle" idx="1"/>
          </p:nvPr>
        </p:nvSpPr>
        <p:spPr>
          <a:xfrm>
            <a:off x="3581399" y="3602038"/>
            <a:ext cx="7957929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 type="obj">
  <p:cSld name="OBJEC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61"/>
          <p:cNvSpPr txBox="1">
            <a:spLocks noGrp="1"/>
          </p:cNvSpPr>
          <p:nvPr>
            <p:ph type="title"/>
          </p:nvPr>
        </p:nvSpPr>
        <p:spPr>
          <a:xfrm>
            <a:off x="3571875" y="844310"/>
            <a:ext cx="800142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61"/>
          <p:cNvSpPr txBox="1">
            <a:spLocks noGrp="1"/>
          </p:cNvSpPr>
          <p:nvPr>
            <p:ph type="body" idx="1"/>
          </p:nvPr>
        </p:nvSpPr>
        <p:spPr>
          <a:xfrm>
            <a:off x="4097681" y="2293697"/>
            <a:ext cx="6994389" cy="3868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26" name="Google Shape;126;p61"/>
          <p:cNvPicPr preferRelativeResize="0"/>
          <p:nvPr/>
        </p:nvPicPr>
        <p:blipFill rotWithShape="1">
          <a:blip r:embed="rId2">
            <a:alphaModFix/>
          </a:blip>
          <a:srcRect l="-485" t="-1331" r="485" b="-3515"/>
          <a:stretch/>
        </p:blipFill>
        <p:spPr>
          <a:xfrm>
            <a:off x="11201784" y="5983782"/>
            <a:ext cx="762909" cy="664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62"/>
          <p:cNvSpPr txBox="1">
            <a:spLocks noGrp="1"/>
          </p:cNvSpPr>
          <p:nvPr>
            <p:ph type="title"/>
          </p:nvPr>
        </p:nvSpPr>
        <p:spPr>
          <a:xfrm>
            <a:off x="3571875" y="844310"/>
            <a:ext cx="800142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62"/>
          <p:cNvSpPr txBox="1">
            <a:spLocks noGrp="1"/>
          </p:cNvSpPr>
          <p:nvPr>
            <p:ph type="body" idx="1"/>
          </p:nvPr>
        </p:nvSpPr>
        <p:spPr>
          <a:xfrm>
            <a:off x="4038600" y="2166698"/>
            <a:ext cx="3322983" cy="4045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0" name="Google Shape;130;p62"/>
          <p:cNvSpPr txBox="1">
            <a:spLocks noGrp="1"/>
          </p:cNvSpPr>
          <p:nvPr>
            <p:ph type="body" idx="2"/>
          </p:nvPr>
        </p:nvSpPr>
        <p:spPr>
          <a:xfrm>
            <a:off x="7805950" y="2166698"/>
            <a:ext cx="3322983" cy="4045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1" name="Google Shape;131;p6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2" name="Google Shape;132;p6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3" name="Google Shape;133;p6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63"/>
          <p:cNvSpPr txBox="1">
            <a:spLocks noGrp="1"/>
          </p:cNvSpPr>
          <p:nvPr>
            <p:ph type="title"/>
          </p:nvPr>
        </p:nvSpPr>
        <p:spPr>
          <a:xfrm>
            <a:off x="3571875" y="844310"/>
            <a:ext cx="800142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7" name="Google Shape;137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8" name="Google Shape;138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6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1" name="Google Shape;141;p6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2" name="Google Shape;142;p6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vider Option 1">
  <p:cSld name="1_Divider Option 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6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F3864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65"/>
          <p:cNvSpPr/>
          <p:nvPr/>
        </p:nvSpPr>
        <p:spPr>
          <a:xfrm>
            <a:off x="1" y="5754757"/>
            <a:ext cx="12192000" cy="1103244"/>
          </a:xfrm>
          <a:prstGeom prst="rect">
            <a:avLst/>
          </a:prstGeom>
          <a:gradFill>
            <a:gsLst>
              <a:gs pos="0">
                <a:srgbClr val="1F3864"/>
              </a:gs>
              <a:gs pos="51000">
                <a:srgbClr val="00B0F0"/>
              </a:gs>
              <a:gs pos="100000">
                <a:srgbClr val="92D050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6" name="Google Shape;146;p65"/>
          <p:cNvPicPr preferRelativeResize="0"/>
          <p:nvPr/>
        </p:nvPicPr>
        <p:blipFill rotWithShape="1">
          <a:blip r:embed="rId2">
            <a:alphaModFix/>
          </a:blip>
          <a:srcRect l="8355" r="14868"/>
          <a:stretch/>
        </p:blipFill>
        <p:spPr>
          <a:xfrm>
            <a:off x="0" y="0"/>
            <a:ext cx="3135148" cy="6857999"/>
          </a:xfrm>
          <a:prstGeom prst="round2DiagRect">
            <a:avLst>
              <a:gd name="adj1" fmla="val 16667"/>
              <a:gd name="adj2" fmla="val 0"/>
            </a:avLst>
          </a:prstGeom>
          <a:noFill/>
          <a:ln>
            <a:noFill/>
          </a:ln>
        </p:spPr>
      </p:pic>
      <p:grpSp>
        <p:nvGrpSpPr>
          <p:cNvPr id="147" name="Google Shape;147;p65"/>
          <p:cNvGrpSpPr/>
          <p:nvPr/>
        </p:nvGrpSpPr>
        <p:grpSpPr>
          <a:xfrm>
            <a:off x="-8149" y="1009988"/>
            <a:ext cx="5613819" cy="812802"/>
            <a:chOff x="83503" y="1632461"/>
            <a:chExt cx="3542275" cy="812802"/>
          </a:xfrm>
        </p:grpSpPr>
        <p:sp>
          <p:nvSpPr>
            <p:cNvPr id="148" name="Google Shape;148;p65"/>
            <p:cNvSpPr/>
            <p:nvPr/>
          </p:nvSpPr>
          <p:spPr>
            <a:xfrm>
              <a:off x="83503" y="1966094"/>
              <a:ext cx="3542275" cy="133180"/>
            </a:xfrm>
            <a:prstGeom prst="rect">
              <a:avLst/>
            </a:prstGeom>
            <a:gradFill>
              <a:gsLst>
                <a:gs pos="0">
                  <a:srgbClr val="1F3864"/>
                </a:gs>
                <a:gs pos="51000">
                  <a:srgbClr val="00B0F0"/>
                </a:gs>
                <a:gs pos="100000">
                  <a:srgbClr val="92D050"/>
                </a:gs>
              </a:gsLst>
              <a:lin ang="108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49;p65"/>
            <p:cNvSpPr/>
            <p:nvPr/>
          </p:nvSpPr>
          <p:spPr>
            <a:xfrm>
              <a:off x="83503" y="1632461"/>
              <a:ext cx="3542275" cy="133180"/>
            </a:xfrm>
            <a:prstGeom prst="rect">
              <a:avLst/>
            </a:prstGeom>
            <a:gradFill>
              <a:gsLst>
                <a:gs pos="0">
                  <a:srgbClr val="1F3864"/>
                </a:gs>
                <a:gs pos="51000">
                  <a:srgbClr val="00B0F0"/>
                </a:gs>
                <a:gs pos="100000">
                  <a:srgbClr val="92D050"/>
                </a:gs>
              </a:gsLst>
              <a:lin ang="108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50;p65"/>
            <p:cNvSpPr/>
            <p:nvPr/>
          </p:nvSpPr>
          <p:spPr>
            <a:xfrm>
              <a:off x="83503" y="2312083"/>
              <a:ext cx="3542275" cy="133180"/>
            </a:xfrm>
            <a:prstGeom prst="rect">
              <a:avLst/>
            </a:prstGeom>
            <a:gradFill>
              <a:gsLst>
                <a:gs pos="0">
                  <a:srgbClr val="1F3864"/>
                </a:gs>
                <a:gs pos="51000">
                  <a:srgbClr val="00B0F0"/>
                </a:gs>
                <a:gs pos="100000">
                  <a:srgbClr val="92D050"/>
                </a:gs>
              </a:gsLst>
              <a:lin ang="108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1" name="Google Shape;151;p65"/>
          <p:cNvSpPr txBox="1">
            <a:spLocks noGrp="1"/>
          </p:cNvSpPr>
          <p:nvPr>
            <p:ph type="ctrTitle"/>
          </p:nvPr>
        </p:nvSpPr>
        <p:spPr>
          <a:xfrm>
            <a:off x="3299791" y="1688851"/>
            <a:ext cx="8726558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entury Gothic"/>
              <a:buNone/>
              <a:defRPr sz="5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65"/>
          <p:cNvSpPr txBox="1">
            <a:spLocks noGrp="1"/>
          </p:cNvSpPr>
          <p:nvPr>
            <p:ph type="subTitle" idx="1"/>
          </p:nvPr>
        </p:nvSpPr>
        <p:spPr>
          <a:xfrm>
            <a:off x="3299792" y="3602038"/>
            <a:ext cx="8726558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153" name="Google Shape;153;p65"/>
          <p:cNvPicPr preferRelativeResize="0"/>
          <p:nvPr/>
        </p:nvPicPr>
        <p:blipFill rotWithShape="1">
          <a:blip r:embed="rId3">
            <a:alphaModFix/>
          </a:blip>
          <a:srcRect l="-485" t="-1331" r="485" b="-3515"/>
          <a:stretch/>
        </p:blipFill>
        <p:spPr>
          <a:xfrm>
            <a:off x="11072575" y="159452"/>
            <a:ext cx="762909" cy="664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vider Option 2">
  <p:cSld name="1_Divider Option 2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6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F3864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66"/>
          <p:cNvSpPr/>
          <p:nvPr/>
        </p:nvSpPr>
        <p:spPr>
          <a:xfrm>
            <a:off x="1" y="5754757"/>
            <a:ext cx="12192000" cy="1103244"/>
          </a:xfrm>
          <a:prstGeom prst="rect">
            <a:avLst/>
          </a:prstGeom>
          <a:gradFill>
            <a:gsLst>
              <a:gs pos="0">
                <a:srgbClr val="1F3864"/>
              </a:gs>
              <a:gs pos="51000">
                <a:srgbClr val="00B0F0"/>
              </a:gs>
              <a:gs pos="100000">
                <a:srgbClr val="92D050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7" name="Google Shape;157;p66"/>
          <p:cNvPicPr preferRelativeResize="0"/>
          <p:nvPr/>
        </p:nvPicPr>
        <p:blipFill rotWithShape="1">
          <a:blip r:embed="rId2">
            <a:alphaModFix/>
          </a:blip>
          <a:srcRect l="13786" r="9199"/>
          <a:stretch/>
        </p:blipFill>
        <p:spPr>
          <a:xfrm>
            <a:off x="-8709" y="0"/>
            <a:ext cx="3135148" cy="6857999"/>
          </a:xfrm>
          <a:prstGeom prst="round2DiagRect">
            <a:avLst>
              <a:gd name="adj1" fmla="val 16667"/>
              <a:gd name="adj2" fmla="val 0"/>
            </a:avLst>
          </a:prstGeom>
          <a:noFill/>
          <a:ln>
            <a:noFill/>
          </a:ln>
        </p:spPr>
      </p:pic>
      <p:grpSp>
        <p:nvGrpSpPr>
          <p:cNvPr id="158" name="Google Shape;158;p66"/>
          <p:cNvGrpSpPr/>
          <p:nvPr/>
        </p:nvGrpSpPr>
        <p:grpSpPr>
          <a:xfrm>
            <a:off x="-8149" y="1009988"/>
            <a:ext cx="5613819" cy="812802"/>
            <a:chOff x="83503" y="1632461"/>
            <a:chExt cx="3542275" cy="812802"/>
          </a:xfrm>
        </p:grpSpPr>
        <p:sp>
          <p:nvSpPr>
            <p:cNvPr id="159" name="Google Shape;159;p66"/>
            <p:cNvSpPr/>
            <p:nvPr/>
          </p:nvSpPr>
          <p:spPr>
            <a:xfrm>
              <a:off x="83503" y="1966094"/>
              <a:ext cx="3542275" cy="133180"/>
            </a:xfrm>
            <a:prstGeom prst="rect">
              <a:avLst/>
            </a:prstGeom>
            <a:gradFill>
              <a:gsLst>
                <a:gs pos="0">
                  <a:srgbClr val="1F3864"/>
                </a:gs>
                <a:gs pos="51000">
                  <a:srgbClr val="00B0F0"/>
                </a:gs>
                <a:gs pos="100000">
                  <a:srgbClr val="92D050"/>
                </a:gs>
              </a:gsLst>
              <a:lin ang="108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160;p66"/>
            <p:cNvSpPr/>
            <p:nvPr/>
          </p:nvSpPr>
          <p:spPr>
            <a:xfrm>
              <a:off x="83503" y="1632461"/>
              <a:ext cx="3542275" cy="133180"/>
            </a:xfrm>
            <a:prstGeom prst="rect">
              <a:avLst/>
            </a:prstGeom>
            <a:gradFill>
              <a:gsLst>
                <a:gs pos="0">
                  <a:srgbClr val="1F3864"/>
                </a:gs>
                <a:gs pos="51000">
                  <a:srgbClr val="00B0F0"/>
                </a:gs>
                <a:gs pos="100000">
                  <a:srgbClr val="92D050"/>
                </a:gs>
              </a:gsLst>
              <a:lin ang="108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p66"/>
            <p:cNvSpPr/>
            <p:nvPr/>
          </p:nvSpPr>
          <p:spPr>
            <a:xfrm>
              <a:off x="83503" y="2312083"/>
              <a:ext cx="3542275" cy="133180"/>
            </a:xfrm>
            <a:prstGeom prst="rect">
              <a:avLst/>
            </a:prstGeom>
            <a:gradFill>
              <a:gsLst>
                <a:gs pos="0">
                  <a:srgbClr val="1F3864"/>
                </a:gs>
                <a:gs pos="51000">
                  <a:srgbClr val="00B0F0"/>
                </a:gs>
                <a:gs pos="100000">
                  <a:srgbClr val="92D050"/>
                </a:gs>
              </a:gsLst>
              <a:lin ang="108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2" name="Google Shape;162;p66"/>
          <p:cNvSpPr txBox="1">
            <a:spLocks noGrp="1"/>
          </p:cNvSpPr>
          <p:nvPr>
            <p:ph type="ctrTitle"/>
          </p:nvPr>
        </p:nvSpPr>
        <p:spPr>
          <a:xfrm>
            <a:off x="3299791" y="1688851"/>
            <a:ext cx="8726558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entury Gothic"/>
              <a:buNone/>
              <a:defRPr sz="5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66"/>
          <p:cNvSpPr txBox="1">
            <a:spLocks noGrp="1"/>
          </p:cNvSpPr>
          <p:nvPr>
            <p:ph type="subTitle" idx="1"/>
          </p:nvPr>
        </p:nvSpPr>
        <p:spPr>
          <a:xfrm>
            <a:off x="3299792" y="3602038"/>
            <a:ext cx="8726558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164" name="Google Shape;164;p66"/>
          <p:cNvPicPr preferRelativeResize="0"/>
          <p:nvPr/>
        </p:nvPicPr>
        <p:blipFill rotWithShape="1">
          <a:blip r:embed="rId3">
            <a:alphaModFix/>
          </a:blip>
          <a:srcRect l="-485" t="-1331" r="485" b="-3515"/>
          <a:stretch/>
        </p:blipFill>
        <p:spPr>
          <a:xfrm>
            <a:off x="11072575" y="159452"/>
            <a:ext cx="762909" cy="664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vider Option 1">
  <p:cSld name="1_Divider Option 1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6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F3864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68"/>
          <p:cNvSpPr/>
          <p:nvPr/>
        </p:nvSpPr>
        <p:spPr>
          <a:xfrm>
            <a:off x="1" y="5754757"/>
            <a:ext cx="12192000" cy="1103244"/>
          </a:xfrm>
          <a:prstGeom prst="rect">
            <a:avLst/>
          </a:prstGeom>
          <a:gradFill>
            <a:gsLst>
              <a:gs pos="0">
                <a:srgbClr val="1F3864"/>
              </a:gs>
              <a:gs pos="51000">
                <a:srgbClr val="00B0F0"/>
              </a:gs>
              <a:gs pos="100000">
                <a:srgbClr val="92D050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4" name="Google Shape;174;p68"/>
          <p:cNvPicPr preferRelativeResize="0"/>
          <p:nvPr/>
        </p:nvPicPr>
        <p:blipFill rotWithShape="1">
          <a:blip r:embed="rId2">
            <a:alphaModFix/>
          </a:blip>
          <a:srcRect l="8355" r="14868"/>
          <a:stretch/>
        </p:blipFill>
        <p:spPr>
          <a:xfrm>
            <a:off x="0" y="0"/>
            <a:ext cx="3135148" cy="6857999"/>
          </a:xfrm>
          <a:prstGeom prst="round2DiagRect">
            <a:avLst>
              <a:gd name="adj1" fmla="val 16667"/>
              <a:gd name="adj2" fmla="val 0"/>
            </a:avLst>
          </a:prstGeom>
          <a:noFill/>
          <a:ln>
            <a:noFill/>
          </a:ln>
        </p:spPr>
      </p:pic>
      <p:grpSp>
        <p:nvGrpSpPr>
          <p:cNvPr id="175" name="Google Shape;175;p68"/>
          <p:cNvGrpSpPr/>
          <p:nvPr/>
        </p:nvGrpSpPr>
        <p:grpSpPr>
          <a:xfrm>
            <a:off x="-8149" y="1009988"/>
            <a:ext cx="5613819" cy="812802"/>
            <a:chOff x="83503" y="1632461"/>
            <a:chExt cx="3542275" cy="812802"/>
          </a:xfrm>
        </p:grpSpPr>
        <p:sp>
          <p:nvSpPr>
            <p:cNvPr id="176" name="Google Shape;176;p68"/>
            <p:cNvSpPr/>
            <p:nvPr/>
          </p:nvSpPr>
          <p:spPr>
            <a:xfrm>
              <a:off x="83503" y="1966094"/>
              <a:ext cx="3542275" cy="133180"/>
            </a:xfrm>
            <a:prstGeom prst="rect">
              <a:avLst/>
            </a:prstGeom>
            <a:gradFill>
              <a:gsLst>
                <a:gs pos="0">
                  <a:srgbClr val="1F3864"/>
                </a:gs>
                <a:gs pos="51000">
                  <a:srgbClr val="00B0F0"/>
                </a:gs>
                <a:gs pos="100000">
                  <a:srgbClr val="92D050"/>
                </a:gs>
              </a:gsLst>
              <a:lin ang="108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177;p68"/>
            <p:cNvSpPr/>
            <p:nvPr/>
          </p:nvSpPr>
          <p:spPr>
            <a:xfrm>
              <a:off x="83503" y="1632461"/>
              <a:ext cx="3542275" cy="133180"/>
            </a:xfrm>
            <a:prstGeom prst="rect">
              <a:avLst/>
            </a:prstGeom>
            <a:gradFill>
              <a:gsLst>
                <a:gs pos="0">
                  <a:srgbClr val="1F3864"/>
                </a:gs>
                <a:gs pos="51000">
                  <a:srgbClr val="00B0F0"/>
                </a:gs>
                <a:gs pos="100000">
                  <a:srgbClr val="92D050"/>
                </a:gs>
              </a:gsLst>
              <a:lin ang="108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178;p68"/>
            <p:cNvSpPr/>
            <p:nvPr/>
          </p:nvSpPr>
          <p:spPr>
            <a:xfrm>
              <a:off x="83503" y="2312083"/>
              <a:ext cx="3542275" cy="133180"/>
            </a:xfrm>
            <a:prstGeom prst="rect">
              <a:avLst/>
            </a:prstGeom>
            <a:gradFill>
              <a:gsLst>
                <a:gs pos="0">
                  <a:srgbClr val="1F3864"/>
                </a:gs>
                <a:gs pos="51000">
                  <a:srgbClr val="00B0F0"/>
                </a:gs>
                <a:gs pos="100000">
                  <a:srgbClr val="92D050"/>
                </a:gs>
              </a:gsLst>
              <a:lin ang="108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9" name="Google Shape;179;p68"/>
          <p:cNvSpPr txBox="1">
            <a:spLocks noGrp="1"/>
          </p:cNvSpPr>
          <p:nvPr>
            <p:ph type="ctrTitle"/>
          </p:nvPr>
        </p:nvSpPr>
        <p:spPr>
          <a:xfrm>
            <a:off x="3299791" y="1688851"/>
            <a:ext cx="8726558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entury Gothic"/>
              <a:buNone/>
              <a:defRPr sz="5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68"/>
          <p:cNvSpPr txBox="1">
            <a:spLocks noGrp="1"/>
          </p:cNvSpPr>
          <p:nvPr>
            <p:ph type="subTitle" idx="1"/>
          </p:nvPr>
        </p:nvSpPr>
        <p:spPr>
          <a:xfrm>
            <a:off x="3299792" y="3602038"/>
            <a:ext cx="8726558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181" name="Google Shape;181;p68"/>
          <p:cNvPicPr preferRelativeResize="0"/>
          <p:nvPr/>
        </p:nvPicPr>
        <p:blipFill rotWithShape="1">
          <a:blip r:embed="rId3">
            <a:alphaModFix/>
          </a:blip>
          <a:srcRect l="-485" t="-1331" r="485" b="-3515"/>
          <a:stretch/>
        </p:blipFill>
        <p:spPr>
          <a:xfrm>
            <a:off x="11072575" y="159452"/>
            <a:ext cx="762909" cy="664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vider Option 2">
  <p:cSld name="1_Divider Option 2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6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F3864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69"/>
          <p:cNvSpPr/>
          <p:nvPr/>
        </p:nvSpPr>
        <p:spPr>
          <a:xfrm>
            <a:off x="1" y="5754757"/>
            <a:ext cx="12192000" cy="1103244"/>
          </a:xfrm>
          <a:prstGeom prst="rect">
            <a:avLst/>
          </a:prstGeom>
          <a:gradFill>
            <a:gsLst>
              <a:gs pos="0">
                <a:srgbClr val="1F3864"/>
              </a:gs>
              <a:gs pos="51000">
                <a:srgbClr val="00B0F0"/>
              </a:gs>
              <a:gs pos="100000">
                <a:srgbClr val="92D050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5" name="Google Shape;185;p69"/>
          <p:cNvPicPr preferRelativeResize="0"/>
          <p:nvPr/>
        </p:nvPicPr>
        <p:blipFill rotWithShape="1">
          <a:blip r:embed="rId2">
            <a:alphaModFix/>
          </a:blip>
          <a:srcRect l="13786" r="9199"/>
          <a:stretch/>
        </p:blipFill>
        <p:spPr>
          <a:xfrm>
            <a:off x="-8709" y="0"/>
            <a:ext cx="3135148" cy="6857999"/>
          </a:xfrm>
          <a:prstGeom prst="round2DiagRect">
            <a:avLst>
              <a:gd name="adj1" fmla="val 16667"/>
              <a:gd name="adj2" fmla="val 0"/>
            </a:avLst>
          </a:prstGeom>
          <a:noFill/>
          <a:ln>
            <a:noFill/>
          </a:ln>
        </p:spPr>
      </p:pic>
      <p:grpSp>
        <p:nvGrpSpPr>
          <p:cNvPr id="186" name="Google Shape;186;p69"/>
          <p:cNvGrpSpPr/>
          <p:nvPr/>
        </p:nvGrpSpPr>
        <p:grpSpPr>
          <a:xfrm>
            <a:off x="-8149" y="1009988"/>
            <a:ext cx="5613819" cy="812802"/>
            <a:chOff x="83503" y="1632461"/>
            <a:chExt cx="3542275" cy="812802"/>
          </a:xfrm>
        </p:grpSpPr>
        <p:sp>
          <p:nvSpPr>
            <p:cNvPr id="187" name="Google Shape;187;p69"/>
            <p:cNvSpPr/>
            <p:nvPr/>
          </p:nvSpPr>
          <p:spPr>
            <a:xfrm>
              <a:off x="83503" y="1966094"/>
              <a:ext cx="3542275" cy="133180"/>
            </a:xfrm>
            <a:prstGeom prst="rect">
              <a:avLst/>
            </a:prstGeom>
            <a:gradFill>
              <a:gsLst>
                <a:gs pos="0">
                  <a:srgbClr val="1F3864"/>
                </a:gs>
                <a:gs pos="51000">
                  <a:srgbClr val="00B0F0"/>
                </a:gs>
                <a:gs pos="100000">
                  <a:srgbClr val="92D050"/>
                </a:gs>
              </a:gsLst>
              <a:lin ang="108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188;p69"/>
            <p:cNvSpPr/>
            <p:nvPr/>
          </p:nvSpPr>
          <p:spPr>
            <a:xfrm>
              <a:off x="83503" y="1632461"/>
              <a:ext cx="3542275" cy="133180"/>
            </a:xfrm>
            <a:prstGeom prst="rect">
              <a:avLst/>
            </a:prstGeom>
            <a:gradFill>
              <a:gsLst>
                <a:gs pos="0">
                  <a:srgbClr val="1F3864"/>
                </a:gs>
                <a:gs pos="51000">
                  <a:srgbClr val="00B0F0"/>
                </a:gs>
                <a:gs pos="100000">
                  <a:srgbClr val="92D050"/>
                </a:gs>
              </a:gsLst>
              <a:lin ang="108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89;p69"/>
            <p:cNvSpPr/>
            <p:nvPr/>
          </p:nvSpPr>
          <p:spPr>
            <a:xfrm>
              <a:off x="83503" y="2312083"/>
              <a:ext cx="3542275" cy="133180"/>
            </a:xfrm>
            <a:prstGeom prst="rect">
              <a:avLst/>
            </a:prstGeom>
            <a:gradFill>
              <a:gsLst>
                <a:gs pos="0">
                  <a:srgbClr val="1F3864"/>
                </a:gs>
                <a:gs pos="51000">
                  <a:srgbClr val="00B0F0"/>
                </a:gs>
                <a:gs pos="100000">
                  <a:srgbClr val="92D050"/>
                </a:gs>
              </a:gsLst>
              <a:lin ang="108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0" name="Google Shape;190;p69"/>
          <p:cNvSpPr txBox="1">
            <a:spLocks noGrp="1"/>
          </p:cNvSpPr>
          <p:nvPr>
            <p:ph type="ctrTitle"/>
          </p:nvPr>
        </p:nvSpPr>
        <p:spPr>
          <a:xfrm>
            <a:off x="3299791" y="1688851"/>
            <a:ext cx="8726558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entury Gothic"/>
              <a:buNone/>
              <a:defRPr sz="5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69"/>
          <p:cNvSpPr txBox="1">
            <a:spLocks noGrp="1"/>
          </p:cNvSpPr>
          <p:nvPr>
            <p:ph type="subTitle" idx="1"/>
          </p:nvPr>
        </p:nvSpPr>
        <p:spPr>
          <a:xfrm>
            <a:off x="3299792" y="3602038"/>
            <a:ext cx="8726558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192" name="Google Shape;192;p69"/>
          <p:cNvPicPr preferRelativeResize="0"/>
          <p:nvPr/>
        </p:nvPicPr>
        <p:blipFill rotWithShape="1">
          <a:blip r:embed="rId3">
            <a:alphaModFix/>
          </a:blip>
          <a:srcRect l="-485" t="-1331" r="485" b="-3515"/>
          <a:stretch/>
        </p:blipFill>
        <p:spPr>
          <a:xfrm>
            <a:off x="11072575" y="159452"/>
            <a:ext cx="762909" cy="664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7"/>
          <p:cNvSpPr txBox="1"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7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7"/>
          <p:cNvSpPr txBox="1">
            <a:spLocks noGrp="1"/>
          </p:cNvSpPr>
          <p:nvPr>
            <p:ph type="ft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7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7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7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1" name="Google Shape;201;p7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7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7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7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entury Gothic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7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7" name="Google Shape;207;p7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7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7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7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7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7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Divider Option 2">
  <p:cSld name="2_Divider Option 2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7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F3864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74"/>
          <p:cNvSpPr/>
          <p:nvPr/>
        </p:nvSpPr>
        <p:spPr>
          <a:xfrm>
            <a:off x="1" y="5754757"/>
            <a:ext cx="12192000" cy="1103244"/>
          </a:xfrm>
          <a:prstGeom prst="rect">
            <a:avLst/>
          </a:prstGeom>
          <a:gradFill>
            <a:gsLst>
              <a:gs pos="0">
                <a:srgbClr val="1F3864"/>
              </a:gs>
              <a:gs pos="51000">
                <a:srgbClr val="00B0F0"/>
              </a:gs>
              <a:gs pos="100000">
                <a:srgbClr val="92D050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7" name="Google Shape;217;p74"/>
          <p:cNvPicPr preferRelativeResize="0"/>
          <p:nvPr/>
        </p:nvPicPr>
        <p:blipFill rotWithShape="1">
          <a:blip r:embed="rId2">
            <a:alphaModFix/>
          </a:blip>
          <a:srcRect l="13786" r="9199"/>
          <a:stretch/>
        </p:blipFill>
        <p:spPr>
          <a:xfrm>
            <a:off x="-8709" y="0"/>
            <a:ext cx="3135148" cy="6857999"/>
          </a:xfrm>
          <a:prstGeom prst="round2DiagRect">
            <a:avLst>
              <a:gd name="adj1" fmla="val 16667"/>
              <a:gd name="adj2" fmla="val 0"/>
            </a:avLst>
          </a:prstGeom>
          <a:noFill/>
          <a:ln>
            <a:noFill/>
          </a:ln>
        </p:spPr>
      </p:pic>
      <p:grpSp>
        <p:nvGrpSpPr>
          <p:cNvPr id="218" name="Google Shape;218;p74"/>
          <p:cNvGrpSpPr/>
          <p:nvPr/>
        </p:nvGrpSpPr>
        <p:grpSpPr>
          <a:xfrm>
            <a:off x="-8149" y="1009988"/>
            <a:ext cx="5613819" cy="812802"/>
            <a:chOff x="83503" y="1632461"/>
            <a:chExt cx="3542275" cy="812802"/>
          </a:xfrm>
        </p:grpSpPr>
        <p:sp>
          <p:nvSpPr>
            <p:cNvPr id="219" name="Google Shape;219;p74"/>
            <p:cNvSpPr/>
            <p:nvPr/>
          </p:nvSpPr>
          <p:spPr>
            <a:xfrm>
              <a:off x="83503" y="1966094"/>
              <a:ext cx="3542275" cy="133180"/>
            </a:xfrm>
            <a:prstGeom prst="rect">
              <a:avLst/>
            </a:prstGeom>
            <a:gradFill>
              <a:gsLst>
                <a:gs pos="0">
                  <a:srgbClr val="1F3864"/>
                </a:gs>
                <a:gs pos="51000">
                  <a:srgbClr val="00B0F0"/>
                </a:gs>
                <a:gs pos="100000">
                  <a:srgbClr val="92D050"/>
                </a:gs>
              </a:gsLst>
              <a:lin ang="108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74"/>
            <p:cNvSpPr/>
            <p:nvPr/>
          </p:nvSpPr>
          <p:spPr>
            <a:xfrm>
              <a:off x="83503" y="1632461"/>
              <a:ext cx="3542275" cy="133180"/>
            </a:xfrm>
            <a:prstGeom prst="rect">
              <a:avLst/>
            </a:prstGeom>
            <a:gradFill>
              <a:gsLst>
                <a:gs pos="0">
                  <a:srgbClr val="1F3864"/>
                </a:gs>
                <a:gs pos="51000">
                  <a:srgbClr val="00B0F0"/>
                </a:gs>
                <a:gs pos="100000">
                  <a:srgbClr val="92D050"/>
                </a:gs>
              </a:gsLst>
              <a:lin ang="108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21;p74"/>
            <p:cNvSpPr/>
            <p:nvPr/>
          </p:nvSpPr>
          <p:spPr>
            <a:xfrm>
              <a:off x="83503" y="2312083"/>
              <a:ext cx="3542275" cy="133180"/>
            </a:xfrm>
            <a:prstGeom prst="rect">
              <a:avLst/>
            </a:prstGeom>
            <a:gradFill>
              <a:gsLst>
                <a:gs pos="0">
                  <a:srgbClr val="1F3864"/>
                </a:gs>
                <a:gs pos="51000">
                  <a:srgbClr val="00B0F0"/>
                </a:gs>
                <a:gs pos="100000">
                  <a:srgbClr val="92D050"/>
                </a:gs>
              </a:gsLst>
              <a:lin ang="108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2" name="Google Shape;222;p74"/>
          <p:cNvSpPr txBox="1">
            <a:spLocks noGrp="1"/>
          </p:cNvSpPr>
          <p:nvPr>
            <p:ph type="ctrTitle"/>
          </p:nvPr>
        </p:nvSpPr>
        <p:spPr>
          <a:xfrm>
            <a:off x="3299791" y="1688851"/>
            <a:ext cx="8726558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entury Gothic"/>
              <a:buNone/>
              <a:defRPr sz="5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74"/>
          <p:cNvSpPr txBox="1">
            <a:spLocks noGrp="1"/>
          </p:cNvSpPr>
          <p:nvPr>
            <p:ph type="subTitle" idx="1"/>
          </p:nvPr>
        </p:nvSpPr>
        <p:spPr>
          <a:xfrm>
            <a:off x="3299792" y="3602038"/>
            <a:ext cx="8726558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224" name="Google Shape;224;p74"/>
          <p:cNvPicPr preferRelativeResize="0"/>
          <p:nvPr/>
        </p:nvPicPr>
        <p:blipFill rotWithShape="1">
          <a:blip r:embed="rId3">
            <a:alphaModFix/>
          </a:blip>
          <a:srcRect l="-485" t="-1331" r="485" b="-3515"/>
          <a:stretch/>
        </p:blipFill>
        <p:spPr>
          <a:xfrm>
            <a:off x="11072575" y="159452"/>
            <a:ext cx="762909" cy="664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7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32" name="Google Shape;232;p7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438E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7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438E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7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7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438E"/>
              </a:buClr>
              <a:buSzPts val="6000"/>
              <a:buFont typeface="Century Gothic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7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7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438E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7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2" name="Google Shape;242;p7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8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438E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8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46" name="Google Shape;246;p8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7" name="Google Shape;247;p8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48" name="Google Shape;248;p8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9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9"/>
          <p:cNvSpPr txBox="1">
            <a:spLocks noGrp="1"/>
          </p:cNvSpPr>
          <p:nvPr>
            <p:ph type="ft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49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8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438E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8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438E"/>
              </a:buClr>
              <a:buSzPts val="3200"/>
              <a:buFont typeface="Century Gothic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8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55" name="Google Shape;255;p8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8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438E"/>
              </a:buClr>
              <a:buSzPts val="3200"/>
              <a:buFont typeface="Century Gothic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8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259" name="Google Shape;259;p8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8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438E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8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8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438E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8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vider Option 2">
  <p:cSld name="1_Divider Option 2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8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F3864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87"/>
          <p:cNvSpPr/>
          <p:nvPr/>
        </p:nvSpPr>
        <p:spPr>
          <a:xfrm>
            <a:off x="1" y="5754757"/>
            <a:ext cx="12192000" cy="1103244"/>
          </a:xfrm>
          <a:prstGeom prst="rect">
            <a:avLst/>
          </a:prstGeom>
          <a:gradFill>
            <a:gsLst>
              <a:gs pos="0">
                <a:srgbClr val="1F3864"/>
              </a:gs>
              <a:gs pos="51000">
                <a:srgbClr val="00B0F0"/>
              </a:gs>
              <a:gs pos="100000">
                <a:srgbClr val="92D050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9" name="Google Shape;269;p87"/>
          <p:cNvPicPr preferRelativeResize="0"/>
          <p:nvPr/>
        </p:nvPicPr>
        <p:blipFill rotWithShape="1">
          <a:blip r:embed="rId2">
            <a:alphaModFix/>
          </a:blip>
          <a:srcRect l="13786" r="9199"/>
          <a:stretch/>
        </p:blipFill>
        <p:spPr>
          <a:xfrm>
            <a:off x="-8709" y="0"/>
            <a:ext cx="3135148" cy="6857999"/>
          </a:xfrm>
          <a:prstGeom prst="round2DiagRect">
            <a:avLst>
              <a:gd name="adj1" fmla="val 16667"/>
              <a:gd name="adj2" fmla="val 0"/>
            </a:avLst>
          </a:prstGeom>
          <a:noFill/>
          <a:ln>
            <a:noFill/>
          </a:ln>
        </p:spPr>
      </p:pic>
      <p:grpSp>
        <p:nvGrpSpPr>
          <p:cNvPr id="270" name="Google Shape;270;p87"/>
          <p:cNvGrpSpPr/>
          <p:nvPr/>
        </p:nvGrpSpPr>
        <p:grpSpPr>
          <a:xfrm>
            <a:off x="-8149" y="1009988"/>
            <a:ext cx="5613819" cy="812802"/>
            <a:chOff x="83503" y="1632461"/>
            <a:chExt cx="3542275" cy="812802"/>
          </a:xfrm>
        </p:grpSpPr>
        <p:sp>
          <p:nvSpPr>
            <p:cNvPr id="271" name="Google Shape;271;p87"/>
            <p:cNvSpPr/>
            <p:nvPr/>
          </p:nvSpPr>
          <p:spPr>
            <a:xfrm>
              <a:off x="83503" y="1966094"/>
              <a:ext cx="3542275" cy="133180"/>
            </a:xfrm>
            <a:prstGeom prst="rect">
              <a:avLst/>
            </a:prstGeom>
            <a:gradFill>
              <a:gsLst>
                <a:gs pos="0">
                  <a:srgbClr val="1F3864"/>
                </a:gs>
                <a:gs pos="51000">
                  <a:srgbClr val="00B0F0"/>
                </a:gs>
                <a:gs pos="100000">
                  <a:srgbClr val="92D050"/>
                </a:gs>
              </a:gsLst>
              <a:lin ang="108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87"/>
            <p:cNvSpPr/>
            <p:nvPr/>
          </p:nvSpPr>
          <p:spPr>
            <a:xfrm>
              <a:off x="83503" y="1632461"/>
              <a:ext cx="3542275" cy="133180"/>
            </a:xfrm>
            <a:prstGeom prst="rect">
              <a:avLst/>
            </a:prstGeom>
            <a:gradFill>
              <a:gsLst>
                <a:gs pos="0">
                  <a:srgbClr val="1F3864"/>
                </a:gs>
                <a:gs pos="51000">
                  <a:srgbClr val="00B0F0"/>
                </a:gs>
                <a:gs pos="100000">
                  <a:srgbClr val="92D050"/>
                </a:gs>
              </a:gsLst>
              <a:lin ang="108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87"/>
            <p:cNvSpPr/>
            <p:nvPr/>
          </p:nvSpPr>
          <p:spPr>
            <a:xfrm>
              <a:off x="83503" y="2312083"/>
              <a:ext cx="3542275" cy="133180"/>
            </a:xfrm>
            <a:prstGeom prst="rect">
              <a:avLst/>
            </a:prstGeom>
            <a:gradFill>
              <a:gsLst>
                <a:gs pos="0">
                  <a:srgbClr val="1F3864"/>
                </a:gs>
                <a:gs pos="51000">
                  <a:srgbClr val="00B0F0"/>
                </a:gs>
                <a:gs pos="100000">
                  <a:srgbClr val="92D050"/>
                </a:gs>
              </a:gsLst>
              <a:lin ang="108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4" name="Google Shape;274;p87"/>
          <p:cNvSpPr txBox="1">
            <a:spLocks noGrp="1"/>
          </p:cNvSpPr>
          <p:nvPr>
            <p:ph type="ctrTitle"/>
          </p:nvPr>
        </p:nvSpPr>
        <p:spPr>
          <a:xfrm>
            <a:off x="3299791" y="1688851"/>
            <a:ext cx="8726558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438E"/>
              </a:buClr>
              <a:buSzPts val="5000"/>
              <a:buFont typeface="Century Gothic"/>
              <a:buNone/>
              <a:defRPr sz="5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87"/>
          <p:cNvSpPr txBox="1">
            <a:spLocks noGrp="1"/>
          </p:cNvSpPr>
          <p:nvPr>
            <p:ph type="subTitle" idx="1"/>
          </p:nvPr>
        </p:nvSpPr>
        <p:spPr>
          <a:xfrm>
            <a:off x="3299792" y="3602038"/>
            <a:ext cx="8726558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276" name="Google Shape;276;p87"/>
          <p:cNvPicPr preferRelativeResize="0"/>
          <p:nvPr/>
        </p:nvPicPr>
        <p:blipFill rotWithShape="1">
          <a:blip r:embed="rId3">
            <a:alphaModFix/>
          </a:blip>
          <a:srcRect l="-485" t="-1331" r="485" b="-3515"/>
          <a:stretch/>
        </p:blipFill>
        <p:spPr>
          <a:xfrm>
            <a:off x="11072575" y="159452"/>
            <a:ext cx="762909" cy="664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Divider Option 2">
  <p:cSld name="2_Divider Option 2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8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F3864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88"/>
          <p:cNvSpPr/>
          <p:nvPr/>
        </p:nvSpPr>
        <p:spPr>
          <a:xfrm>
            <a:off x="1" y="5754757"/>
            <a:ext cx="12192000" cy="1103244"/>
          </a:xfrm>
          <a:prstGeom prst="rect">
            <a:avLst/>
          </a:prstGeom>
          <a:gradFill>
            <a:gsLst>
              <a:gs pos="0">
                <a:srgbClr val="1F3864"/>
              </a:gs>
              <a:gs pos="51000">
                <a:srgbClr val="00B0F0"/>
              </a:gs>
              <a:gs pos="100000">
                <a:srgbClr val="92D050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0" name="Google Shape;280;p88"/>
          <p:cNvPicPr preferRelativeResize="0"/>
          <p:nvPr/>
        </p:nvPicPr>
        <p:blipFill rotWithShape="1">
          <a:blip r:embed="rId2">
            <a:alphaModFix/>
          </a:blip>
          <a:srcRect l="13786" r="9199"/>
          <a:stretch/>
        </p:blipFill>
        <p:spPr>
          <a:xfrm>
            <a:off x="-8709" y="0"/>
            <a:ext cx="3135148" cy="6857999"/>
          </a:xfrm>
          <a:prstGeom prst="round2DiagRect">
            <a:avLst>
              <a:gd name="adj1" fmla="val 16667"/>
              <a:gd name="adj2" fmla="val 0"/>
            </a:avLst>
          </a:prstGeom>
          <a:noFill/>
          <a:ln>
            <a:noFill/>
          </a:ln>
        </p:spPr>
      </p:pic>
      <p:grpSp>
        <p:nvGrpSpPr>
          <p:cNvPr id="281" name="Google Shape;281;p88"/>
          <p:cNvGrpSpPr/>
          <p:nvPr/>
        </p:nvGrpSpPr>
        <p:grpSpPr>
          <a:xfrm>
            <a:off x="-8149" y="1009988"/>
            <a:ext cx="5613819" cy="812802"/>
            <a:chOff x="83503" y="1632461"/>
            <a:chExt cx="3542275" cy="812802"/>
          </a:xfrm>
        </p:grpSpPr>
        <p:sp>
          <p:nvSpPr>
            <p:cNvPr id="282" name="Google Shape;282;p88"/>
            <p:cNvSpPr/>
            <p:nvPr/>
          </p:nvSpPr>
          <p:spPr>
            <a:xfrm>
              <a:off x="83503" y="1966094"/>
              <a:ext cx="3542275" cy="133180"/>
            </a:xfrm>
            <a:prstGeom prst="rect">
              <a:avLst/>
            </a:prstGeom>
            <a:gradFill>
              <a:gsLst>
                <a:gs pos="0">
                  <a:srgbClr val="1F3864"/>
                </a:gs>
                <a:gs pos="51000">
                  <a:srgbClr val="00B0F0"/>
                </a:gs>
                <a:gs pos="100000">
                  <a:srgbClr val="92D050"/>
                </a:gs>
              </a:gsLst>
              <a:lin ang="108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Google Shape;283;p88"/>
            <p:cNvSpPr/>
            <p:nvPr/>
          </p:nvSpPr>
          <p:spPr>
            <a:xfrm>
              <a:off x="83503" y="1632461"/>
              <a:ext cx="3542275" cy="133180"/>
            </a:xfrm>
            <a:prstGeom prst="rect">
              <a:avLst/>
            </a:prstGeom>
            <a:gradFill>
              <a:gsLst>
                <a:gs pos="0">
                  <a:srgbClr val="1F3864"/>
                </a:gs>
                <a:gs pos="51000">
                  <a:srgbClr val="00B0F0"/>
                </a:gs>
                <a:gs pos="100000">
                  <a:srgbClr val="92D050"/>
                </a:gs>
              </a:gsLst>
              <a:lin ang="108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84;p88"/>
            <p:cNvSpPr/>
            <p:nvPr/>
          </p:nvSpPr>
          <p:spPr>
            <a:xfrm>
              <a:off x="83503" y="2312083"/>
              <a:ext cx="3542275" cy="133180"/>
            </a:xfrm>
            <a:prstGeom prst="rect">
              <a:avLst/>
            </a:prstGeom>
            <a:gradFill>
              <a:gsLst>
                <a:gs pos="0">
                  <a:srgbClr val="1F3864"/>
                </a:gs>
                <a:gs pos="51000">
                  <a:srgbClr val="00B0F0"/>
                </a:gs>
                <a:gs pos="100000">
                  <a:srgbClr val="92D050"/>
                </a:gs>
              </a:gsLst>
              <a:lin ang="108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5" name="Google Shape;285;p88"/>
          <p:cNvSpPr txBox="1">
            <a:spLocks noGrp="1"/>
          </p:cNvSpPr>
          <p:nvPr>
            <p:ph type="ctrTitle"/>
          </p:nvPr>
        </p:nvSpPr>
        <p:spPr>
          <a:xfrm>
            <a:off x="3299791" y="1688851"/>
            <a:ext cx="8726558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438E"/>
              </a:buClr>
              <a:buSzPts val="5000"/>
              <a:buFont typeface="Century Gothic"/>
              <a:buNone/>
              <a:defRPr sz="5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88"/>
          <p:cNvSpPr txBox="1">
            <a:spLocks noGrp="1"/>
          </p:cNvSpPr>
          <p:nvPr>
            <p:ph type="subTitle" idx="1"/>
          </p:nvPr>
        </p:nvSpPr>
        <p:spPr>
          <a:xfrm>
            <a:off x="3299792" y="3602038"/>
            <a:ext cx="8726558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287" name="Google Shape;287;p88"/>
          <p:cNvPicPr preferRelativeResize="0"/>
          <p:nvPr/>
        </p:nvPicPr>
        <p:blipFill rotWithShape="1">
          <a:blip r:embed="rId3">
            <a:alphaModFix/>
          </a:blip>
          <a:srcRect l="-485" t="-1331" r="485" b="-3515"/>
          <a:stretch/>
        </p:blipFill>
        <p:spPr>
          <a:xfrm>
            <a:off x="11072575" y="159452"/>
            <a:ext cx="762909" cy="664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vider Option 2">
  <p:cSld name="3_Divider Option 2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8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F3864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89"/>
          <p:cNvSpPr/>
          <p:nvPr/>
        </p:nvSpPr>
        <p:spPr>
          <a:xfrm>
            <a:off x="1" y="5754757"/>
            <a:ext cx="12192000" cy="1103244"/>
          </a:xfrm>
          <a:prstGeom prst="rect">
            <a:avLst/>
          </a:prstGeom>
          <a:gradFill>
            <a:gsLst>
              <a:gs pos="0">
                <a:srgbClr val="1F3864"/>
              </a:gs>
              <a:gs pos="51000">
                <a:srgbClr val="00B0F0"/>
              </a:gs>
              <a:gs pos="100000">
                <a:srgbClr val="92D050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1" name="Google Shape;291;p89"/>
          <p:cNvPicPr preferRelativeResize="0"/>
          <p:nvPr/>
        </p:nvPicPr>
        <p:blipFill rotWithShape="1">
          <a:blip r:embed="rId2">
            <a:alphaModFix/>
          </a:blip>
          <a:srcRect l="13786" r="9199"/>
          <a:stretch/>
        </p:blipFill>
        <p:spPr>
          <a:xfrm>
            <a:off x="-8709" y="0"/>
            <a:ext cx="3135148" cy="6857999"/>
          </a:xfrm>
          <a:prstGeom prst="round2DiagRect">
            <a:avLst>
              <a:gd name="adj1" fmla="val 16667"/>
              <a:gd name="adj2" fmla="val 0"/>
            </a:avLst>
          </a:prstGeom>
          <a:noFill/>
          <a:ln>
            <a:noFill/>
          </a:ln>
        </p:spPr>
      </p:pic>
      <p:grpSp>
        <p:nvGrpSpPr>
          <p:cNvPr id="292" name="Google Shape;292;p89"/>
          <p:cNvGrpSpPr/>
          <p:nvPr/>
        </p:nvGrpSpPr>
        <p:grpSpPr>
          <a:xfrm>
            <a:off x="-8149" y="1009988"/>
            <a:ext cx="5613819" cy="812802"/>
            <a:chOff x="83503" y="1632461"/>
            <a:chExt cx="3542275" cy="812802"/>
          </a:xfrm>
        </p:grpSpPr>
        <p:sp>
          <p:nvSpPr>
            <p:cNvPr id="293" name="Google Shape;293;p89"/>
            <p:cNvSpPr/>
            <p:nvPr/>
          </p:nvSpPr>
          <p:spPr>
            <a:xfrm>
              <a:off x="83503" y="1966094"/>
              <a:ext cx="3542275" cy="133180"/>
            </a:xfrm>
            <a:prstGeom prst="rect">
              <a:avLst/>
            </a:prstGeom>
            <a:gradFill>
              <a:gsLst>
                <a:gs pos="0">
                  <a:srgbClr val="1F3864"/>
                </a:gs>
                <a:gs pos="51000">
                  <a:srgbClr val="00B0F0"/>
                </a:gs>
                <a:gs pos="100000">
                  <a:srgbClr val="92D050"/>
                </a:gs>
              </a:gsLst>
              <a:lin ang="108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" name="Google Shape;294;p89"/>
            <p:cNvSpPr/>
            <p:nvPr/>
          </p:nvSpPr>
          <p:spPr>
            <a:xfrm>
              <a:off x="83503" y="1632461"/>
              <a:ext cx="3542275" cy="133180"/>
            </a:xfrm>
            <a:prstGeom prst="rect">
              <a:avLst/>
            </a:prstGeom>
            <a:gradFill>
              <a:gsLst>
                <a:gs pos="0">
                  <a:srgbClr val="1F3864"/>
                </a:gs>
                <a:gs pos="51000">
                  <a:srgbClr val="00B0F0"/>
                </a:gs>
                <a:gs pos="100000">
                  <a:srgbClr val="92D050"/>
                </a:gs>
              </a:gsLst>
              <a:lin ang="108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" name="Google Shape;295;p89"/>
            <p:cNvSpPr/>
            <p:nvPr/>
          </p:nvSpPr>
          <p:spPr>
            <a:xfrm>
              <a:off x="83503" y="2312083"/>
              <a:ext cx="3542275" cy="133180"/>
            </a:xfrm>
            <a:prstGeom prst="rect">
              <a:avLst/>
            </a:prstGeom>
            <a:gradFill>
              <a:gsLst>
                <a:gs pos="0">
                  <a:srgbClr val="1F3864"/>
                </a:gs>
                <a:gs pos="51000">
                  <a:srgbClr val="00B0F0"/>
                </a:gs>
                <a:gs pos="100000">
                  <a:srgbClr val="92D050"/>
                </a:gs>
              </a:gsLst>
              <a:lin ang="108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6" name="Google Shape;296;p89"/>
          <p:cNvSpPr txBox="1">
            <a:spLocks noGrp="1"/>
          </p:cNvSpPr>
          <p:nvPr>
            <p:ph type="ctrTitle"/>
          </p:nvPr>
        </p:nvSpPr>
        <p:spPr>
          <a:xfrm>
            <a:off x="3299791" y="1688851"/>
            <a:ext cx="8726558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438E"/>
              </a:buClr>
              <a:buSzPts val="5000"/>
              <a:buFont typeface="Century Gothic"/>
              <a:buNone/>
              <a:defRPr sz="5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7" name="Google Shape;297;p89"/>
          <p:cNvSpPr txBox="1">
            <a:spLocks noGrp="1"/>
          </p:cNvSpPr>
          <p:nvPr>
            <p:ph type="subTitle" idx="1"/>
          </p:nvPr>
        </p:nvSpPr>
        <p:spPr>
          <a:xfrm>
            <a:off x="3299792" y="3602038"/>
            <a:ext cx="8726558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298" name="Google Shape;298;p89"/>
          <p:cNvPicPr preferRelativeResize="0"/>
          <p:nvPr/>
        </p:nvPicPr>
        <p:blipFill rotWithShape="1">
          <a:blip r:embed="rId3">
            <a:alphaModFix/>
          </a:blip>
          <a:srcRect l="-485" t="-1331" r="485" b="-3515"/>
          <a:stretch/>
        </p:blipFill>
        <p:spPr>
          <a:xfrm>
            <a:off x="11072575" y="159452"/>
            <a:ext cx="762909" cy="664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4F83B966-5800-319C-869B-09B52F3C0A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2973" y="3682949"/>
            <a:ext cx="7866469" cy="165576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4000" b="1" i="0">
                <a:solidFill>
                  <a:srgbClr val="005B8E"/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77446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2"/>
          <p:cNvSpPr txBox="1"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00"/>
              <a:buNone/>
              <a:defRPr sz="1900" b="0" cap="none">
                <a:solidFill>
                  <a:srgbClr val="6B889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00"/>
              <a:buNone/>
              <a:defRPr sz="19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0" name="Google Shape;40;p52"/>
          <p:cNvSpPr txBox="1">
            <a:spLocks noGrp="1"/>
          </p:cNvSpPr>
          <p:nvPr>
            <p:ph type="body" idx="2"/>
          </p:nvPr>
        </p:nvSpPr>
        <p:spPr>
          <a:xfrm>
            <a:off x="1583436" y="3143250"/>
            <a:ext cx="4270248" cy="2596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52"/>
          <p:cNvSpPr txBox="1">
            <a:spLocks noGrp="1"/>
          </p:cNvSpPr>
          <p:nvPr>
            <p:ph type="body" idx="3"/>
          </p:nvPr>
        </p:nvSpPr>
        <p:spPr>
          <a:xfrm>
            <a:off x="6338316" y="3143250"/>
            <a:ext cx="4253484" cy="2596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52"/>
          <p:cNvSpPr txBox="1">
            <a:spLocks noGrp="1"/>
          </p:cNvSpPr>
          <p:nvPr>
            <p:ph type="body" idx="4"/>
          </p:nvPr>
        </p:nvSpPr>
        <p:spPr>
          <a:xfrm>
            <a:off x="6338316" y="2313433"/>
            <a:ext cx="4270248" cy="704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00"/>
              <a:buNone/>
              <a:defRPr sz="1900" b="0" cap="none">
                <a:solidFill>
                  <a:srgbClr val="6B889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00"/>
              <a:buNone/>
              <a:defRPr sz="19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52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52"/>
          <p:cNvSpPr txBox="1">
            <a:spLocks noGrp="1"/>
          </p:cNvSpPr>
          <p:nvPr>
            <p:ph type="ft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52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6" name="Google Shape;46;p52"/>
          <p:cNvSpPr txBox="1"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4F83B966-5800-319C-869B-09B52F3C0A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2974" y="3682949"/>
            <a:ext cx="7851478" cy="165576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4000" b="1" i="0">
                <a:solidFill>
                  <a:srgbClr val="005B8E"/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EB0274B-BA9E-EB81-00AE-80F07A559C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-1570" t="-4264" r="-5105" b="-3049"/>
          <a:stretch/>
        </p:blipFill>
        <p:spPr>
          <a:xfrm>
            <a:off x="2739595" y="1061970"/>
            <a:ext cx="3551275" cy="200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677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9322FC1-14FA-7DFB-5C1E-A17E6B8A69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22439" y="1352395"/>
            <a:ext cx="6992071" cy="352785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F50869-4E9B-EB31-F5C4-472EA86AF08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4674" y="1169988"/>
            <a:ext cx="3040395" cy="32956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 b="1"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4002116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0359B8B-6E6B-7164-9F83-91581EC9B2E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B8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7B63F96-1A8F-498B-AD10-90234B2744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688851"/>
            <a:ext cx="12026349" cy="1655762"/>
          </a:xfrm>
        </p:spPr>
        <p:txBody>
          <a:bodyPr anchor="b">
            <a:normAutofit/>
          </a:bodyPr>
          <a:lstStyle>
            <a:lvl1pPr algn="ctr">
              <a:defRPr sz="5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E74F412B-C875-0D07-6B30-81602CB18E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602038"/>
            <a:ext cx="1202635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BF85DD-E705-D045-68DA-58A70F37E952}"/>
              </a:ext>
            </a:extLst>
          </p:cNvPr>
          <p:cNvSpPr/>
          <p:nvPr userDrawn="1"/>
        </p:nvSpPr>
        <p:spPr>
          <a:xfrm>
            <a:off x="1" y="5754757"/>
            <a:ext cx="12192000" cy="1103244"/>
          </a:xfrm>
          <a:prstGeom prst="rect">
            <a:avLst/>
          </a:prstGeom>
          <a:gradFill>
            <a:gsLst>
              <a:gs pos="0">
                <a:srgbClr val="005B8E"/>
              </a:gs>
              <a:gs pos="51000">
                <a:srgbClr val="05ACE3"/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15E698-4C9A-0BE1-E528-8042D35E1DF6}"/>
              </a:ext>
            </a:extLst>
          </p:cNvPr>
          <p:cNvSpPr txBox="1"/>
          <p:nvPr userDrawn="1"/>
        </p:nvSpPr>
        <p:spPr>
          <a:xfrm>
            <a:off x="3474854" y="6200501"/>
            <a:ext cx="56981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300">
                <a:solidFill>
                  <a:schemeClr val="bg1"/>
                </a:solidFill>
              </a:rPr>
              <a:t>ALLIANCE FRANCHISE BRANDS | 2025 CONVENTION</a:t>
            </a:r>
          </a:p>
        </p:txBody>
      </p:sp>
      <p:pic>
        <p:nvPicPr>
          <p:cNvPr id="5" name="Picture 4" descr="A black and white logo&#10;&#10;Description automatically generated">
            <a:extLst>
              <a:ext uri="{FF2B5EF4-FFF2-40B4-BE49-F238E27FC236}">
                <a16:creationId xmlns:a16="http://schemas.microsoft.com/office/drawing/2014/main" id="{1AF2FF12-DE01-0317-86A8-44B011C85F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58113" y="5961785"/>
            <a:ext cx="1454150" cy="639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5903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0359B8B-6E6B-7164-9F83-91581EC9B2E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77A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7B63F96-1A8F-498B-AD10-90234B274479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0" y="1688851"/>
            <a:ext cx="12192000" cy="1655762"/>
          </a:xfrm>
        </p:spPr>
        <p:txBody>
          <a:bodyPr anchor="b">
            <a:normAutofit/>
          </a:bodyPr>
          <a:lstStyle>
            <a:lvl1pPr algn="ctr">
              <a:defRPr sz="5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E74F412B-C875-0D07-6B30-81602CB18EBF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0" y="3602038"/>
            <a:ext cx="12192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C93A54-8005-DD1C-3236-F83B7710C407}"/>
              </a:ext>
            </a:extLst>
          </p:cNvPr>
          <p:cNvSpPr/>
          <p:nvPr userDrawn="1"/>
        </p:nvSpPr>
        <p:spPr>
          <a:xfrm>
            <a:off x="1" y="5754757"/>
            <a:ext cx="12192000" cy="1103244"/>
          </a:xfrm>
          <a:prstGeom prst="rect">
            <a:avLst/>
          </a:prstGeom>
          <a:gradFill>
            <a:gsLst>
              <a:gs pos="0">
                <a:srgbClr val="005B8E"/>
              </a:gs>
              <a:gs pos="51000">
                <a:srgbClr val="05ACE3"/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15E698-4C9A-0BE1-E528-8042D35E1DF6}"/>
              </a:ext>
            </a:extLst>
          </p:cNvPr>
          <p:cNvSpPr txBox="1"/>
          <p:nvPr userDrawn="1"/>
        </p:nvSpPr>
        <p:spPr>
          <a:xfrm>
            <a:off x="3474854" y="6200501"/>
            <a:ext cx="56981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300">
                <a:solidFill>
                  <a:schemeClr val="bg1"/>
                </a:solidFill>
              </a:rPr>
              <a:t>ALLIANCE FRANCHISE BRANDS | 2025 CONVENTION</a:t>
            </a:r>
          </a:p>
        </p:txBody>
      </p:sp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64568A03-2D13-8C56-C68A-EC482AB62C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58113" y="5961785"/>
            <a:ext cx="1454150" cy="639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2784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vider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0359B8B-6E6B-7164-9F83-91581EC9B2E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5ACE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D4DF09F-389F-26C8-BC69-84821B4FF819}"/>
              </a:ext>
            </a:extLst>
          </p:cNvPr>
          <p:cNvSpPr/>
          <p:nvPr userDrawn="1"/>
        </p:nvSpPr>
        <p:spPr>
          <a:xfrm>
            <a:off x="1" y="5754757"/>
            <a:ext cx="12192000" cy="1103244"/>
          </a:xfrm>
          <a:prstGeom prst="rect">
            <a:avLst/>
          </a:prstGeom>
          <a:gradFill>
            <a:gsLst>
              <a:gs pos="0">
                <a:srgbClr val="005B8E"/>
              </a:gs>
              <a:gs pos="51000">
                <a:srgbClr val="05ACE3"/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7B63F96-1A8F-498B-AD10-90234B274479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0" y="1688851"/>
            <a:ext cx="12026349" cy="1655762"/>
          </a:xfrm>
        </p:spPr>
        <p:txBody>
          <a:bodyPr anchor="b">
            <a:normAutofit/>
          </a:bodyPr>
          <a:lstStyle>
            <a:lvl1pPr algn="ctr">
              <a:defRPr sz="5000">
                <a:solidFill>
                  <a:srgbClr val="005B8E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E74F412B-C875-0D07-6B30-81602CB18EBF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0" y="3602038"/>
            <a:ext cx="1202635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15E698-4C9A-0BE1-E528-8042D35E1DF6}"/>
              </a:ext>
            </a:extLst>
          </p:cNvPr>
          <p:cNvSpPr txBox="1"/>
          <p:nvPr userDrawn="1"/>
        </p:nvSpPr>
        <p:spPr>
          <a:xfrm>
            <a:off x="3474854" y="6200501"/>
            <a:ext cx="56981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300">
                <a:solidFill>
                  <a:schemeClr val="bg1"/>
                </a:solidFill>
              </a:rPr>
              <a:t>ALLIANCE FRANCHISE BRANDS | 2025 CONVENTION</a:t>
            </a:r>
          </a:p>
        </p:txBody>
      </p:sp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B40ACBA1-C17E-4892-A5B0-1116E53069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58113" y="5961785"/>
            <a:ext cx="1454150" cy="639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9564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0FE0D48-7654-686B-E50A-CB55E3A8F4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2423DD7-4EA2-6A25-126B-64BAB2183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594598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EDE4A-D42D-26F7-75FA-253F9E3EF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A17169-F5E7-F6FE-D9A4-47939C37F3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8470700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71DE1-F813-F0FE-2272-4ED5DCACA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AA1482-E19B-E42D-A21B-4B26CDD551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4248154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3B90E-D7DF-E9EE-A74B-6746D61A2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715FAC-E95A-CB97-4063-EC941FDC16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1CB6D9-CE6C-4A41-5A9C-DE97276DC1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2302045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4445F-BA68-D0A1-8FCA-33103E634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865CA3-278B-499A-E4DF-6FA1A02D06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BF03F4-6CC9-FB7B-BB35-AB85BB39B7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E94528-F68C-80E8-2B42-AF213D1D94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1F51A4-F182-1AAE-CA87-E24848211D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23999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2"/>
        </a:soli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50"/>
          <p:cNvSpPr txBox="1"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4040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4300" tIns="182875" rIns="274300" bIns="182875" anchor="ctr" anchorCtr="1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800"/>
              <a:buFont typeface="Gill Sans"/>
              <a:buNone/>
              <a:defRPr sz="380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50"/>
          <p:cNvSpPr txBox="1"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FEFEFE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0" name="Google Shape;50;p50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50"/>
          <p:cNvSpPr txBox="1">
            <a:spLocks noGrp="1"/>
          </p:cNvSpPr>
          <p:nvPr>
            <p:ph type="ft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50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E8B2F-927F-AA3B-CDF5-CB287DC6D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5975520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709329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C97F3-93A7-8C35-B720-FC7CB841F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CA233F-746A-E584-7AC4-48122F2CAE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E06A0A-8926-EDC6-028B-D71B1A5CC5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92205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5343A-9899-9C68-DCAC-EF339C5D3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63DAE9-C5DC-D2AC-0406-9F9A69103F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15AD90-BC66-50AF-8485-CC2F8010D8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193632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5A694-01A4-37D7-EF80-24CB51882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3238F8-34A2-0443-45D6-54EEFF6E4B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5054880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0019FD-8F59-69BC-0573-C65E2744FC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4D1DFD-3865-45C4-E412-C4794835FC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4986198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04BC1ECB-DB7C-9B50-7883-97603C694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9964" y="1184551"/>
            <a:ext cx="699207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5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9322FC1-14FA-7DFB-5C1E-A17E6B8A69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99964" y="2640529"/>
            <a:ext cx="6992071" cy="352785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064859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04BC1ECB-DB7C-9B50-7883-97603C694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5750" y="823044"/>
            <a:ext cx="699207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5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9322FC1-14FA-7DFB-5C1E-A17E6B8A69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05750" y="2507099"/>
            <a:ext cx="6992071" cy="352785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429077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54"/>
          <p:cNvSpPr txBox="1">
            <a:spLocks noGrp="1"/>
          </p:cNvSpPr>
          <p:nvPr>
            <p:ph type="title"/>
          </p:nvPr>
        </p:nvSpPr>
        <p:spPr>
          <a:xfrm>
            <a:off x="1600200" y="2386744"/>
            <a:ext cx="8991600" cy="164592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4040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4300" tIns="182875" rIns="274300" bIns="182875" anchor="ctr" anchorCtr="1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800"/>
              <a:buFont typeface="Gill Sans"/>
              <a:buNone/>
              <a:defRPr sz="380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54"/>
          <p:cNvSpPr txBox="1"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54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54"/>
          <p:cNvSpPr txBox="1">
            <a:spLocks noGrp="1"/>
          </p:cNvSpPr>
          <p:nvPr>
            <p:ph type="ft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54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55"/>
          <p:cNvSpPr txBox="1"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55"/>
          <p:cNvSpPr txBox="1">
            <a:spLocks noGrp="1"/>
          </p:cNvSpPr>
          <p:nvPr>
            <p:ph type="body" idx="1"/>
          </p:nvPr>
        </p:nvSpPr>
        <p:spPr>
          <a:xfrm>
            <a:off x="1581912" y="2638044"/>
            <a:ext cx="4271771" cy="3101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55"/>
          <p:cNvSpPr txBox="1">
            <a:spLocks noGrp="1"/>
          </p:cNvSpPr>
          <p:nvPr>
            <p:ph type="body" idx="2"/>
          </p:nvPr>
        </p:nvSpPr>
        <p:spPr>
          <a:xfrm>
            <a:off x="6338315" y="2638044"/>
            <a:ext cx="4270247" cy="3101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55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55"/>
          <p:cNvSpPr txBox="1">
            <a:spLocks noGrp="1"/>
          </p:cNvSpPr>
          <p:nvPr>
            <p:ph type="ft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5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56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56"/>
          <p:cNvSpPr txBox="1">
            <a:spLocks noGrp="1"/>
          </p:cNvSpPr>
          <p:nvPr>
            <p:ph type="title"/>
          </p:nvPr>
        </p:nvSpPr>
        <p:spPr>
          <a:xfrm>
            <a:off x="808523" y="2243828"/>
            <a:ext cx="4494998" cy="113464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4040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1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200"/>
              <a:buFont typeface="Gill Sans"/>
              <a:buNone/>
              <a:defRPr sz="220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56"/>
          <p:cNvSpPr>
            <a:spLocks noGrp="1"/>
          </p:cNvSpPr>
          <p:nvPr>
            <p:ph type="pic" idx="2"/>
          </p:nvPr>
        </p:nvSpPr>
        <p:spPr>
          <a:xfrm>
            <a:off x="6095999" y="0"/>
            <a:ext cx="6102097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70" name="Google Shape;70;p56"/>
          <p:cNvSpPr txBox="1">
            <a:spLocks noGrp="1"/>
          </p:cNvSpPr>
          <p:nvPr>
            <p:ph type="body" idx="1"/>
          </p:nvPr>
        </p:nvSpPr>
        <p:spPr>
          <a:xfrm>
            <a:off x="1115568" y="3549918"/>
            <a:ext cx="3794760" cy="2194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1" name="Google Shape;71;p56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56"/>
          <p:cNvSpPr txBox="1">
            <a:spLocks noGrp="1"/>
          </p:cNvSpPr>
          <p:nvPr>
            <p:ph type="ftr" idx="11"/>
          </p:nvPr>
        </p:nvSpPr>
        <p:spPr>
          <a:xfrm>
            <a:off x="804672" y="6236208"/>
            <a:ext cx="5124797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56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57"/>
          <p:cNvSpPr txBox="1"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57"/>
          <p:cNvSpPr txBox="1">
            <a:spLocks noGrp="1"/>
          </p:cNvSpPr>
          <p:nvPr>
            <p:ph type="body" idx="1"/>
          </p:nvPr>
        </p:nvSpPr>
        <p:spPr>
          <a:xfrm rot="5400000">
            <a:off x="4545009" y="324172"/>
            <a:ext cx="3101983" cy="7729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57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7"/>
          <p:cNvSpPr txBox="1">
            <a:spLocks noGrp="1"/>
          </p:cNvSpPr>
          <p:nvPr>
            <p:ph type="ft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57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1.emf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3"/>
          <p:cNvSpPr txBox="1"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Gill Sans"/>
              <a:buNone/>
              <a:defRPr sz="2800" b="0" i="0" u="none" strike="noStrike" cap="non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43"/>
          <p:cNvSpPr txBox="1"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2" name="Google Shape;12;p43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3" name="Google Shape;13;p43"/>
          <p:cNvSpPr txBox="1">
            <a:spLocks noGrp="1"/>
          </p:cNvSpPr>
          <p:nvPr>
            <p:ph type="ft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4" name="Google Shape;14;p43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C4FAEF5-3733-8035-E3A1-89E877C039E8}"/>
              </a:ext>
            </a:extLst>
          </p:cNvPr>
          <p:cNvSpPr/>
          <p:nvPr userDrawn="1"/>
        </p:nvSpPr>
        <p:spPr>
          <a:xfrm>
            <a:off x="-20076" y="-26188"/>
            <a:ext cx="12212076" cy="6884187"/>
          </a:xfrm>
          <a:prstGeom prst="rect">
            <a:avLst/>
          </a:prstGeom>
          <a:solidFill>
            <a:srgbClr val="05AC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wave with white dots&#10;&#10;Description automatically generated">
            <a:extLst>
              <a:ext uri="{FF2B5EF4-FFF2-40B4-BE49-F238E27FC236}">
                <a16:creationId xmlns:a16="http://schemas.microsoft.com/office/drawing/2014/main" id="{D6673666-C55E-CD52-A8F5-548E9DE0ED4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49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167"/>
                    </a14:imgEffect>
                    <a14:imgEffect>
                      <a14:saturation sat="370000"/>
                    </a14:imgEffect>
                  </a14:imgLayer>
                </a14:imgProps>
              </a:ext>
            </a:extLst>
          </a:blip>
          <a:srcRect l="2538" t="-28217" r="2224" b="34262"/>
          <a:stretch/>
        </p:blipFill>
        <p:spPr>
          <a:xfrm>
            <a:off x="20073" y="2253103"/>
            <a:ext cx="12192000" cy="4604897"/>
          </a:xfrm>
          <a:prstGeom prst="rect">
            <a:avLst/>
          </a:prstGeom>
          <a:effectLst/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BFA249C-DE10-DDE5-BF4D-544F7683D4B2}"/>
              </a:ext>
            </a:extLst>
          </p:cNvPr>
          <p:cNvSpPr txBox="1"/>
          <p:nvPr userDrawn="1"/>
        </p:nvSpPr>
        <p:spPr>
          <a:xfrm>
            <a:off x="3338623" y="6484626"/>
            <a:ext cx="88533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>
                <a:solidFill>
                  <a:schemeClr val="bg1"/>
                </a:solidFill>
              </a:rPr>
              <a:t>ALLIANCE FRANCHISE BRANDS | 2025 CONVENTION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4842EE-0660-A5C6-8B73-DB8804D4ACC6}"/>
              </a:ext>
            </a:extLst>
          </p:cNvPr>
          <p:cNvSpPr/>
          <p:nvPr userDrawn="1"/>
        </p:nvSpPr>
        <p:spPr>
          <a:xfrm>
            <a:off x="1190" y="-26187"/>
            <a:ext cx="3337433" cy="6884186"/>
          </a:xfrm>
          <a:prstGeom prst="rect">
            <a:avLst/>
          </a:prstGeom>
          <a:solidFill>
            <a:srgbClr val="005B8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 up of a fish&#10;&#10;Description automatically generated">
            <a:extLst>
              <a:ext uri="{FF2B5EF4-FFF2-40B4-BE49-F238E27FC236}">
                <a16:creationId xmlns:a16="http://schemas.microsoft.com/office/drawing/2014/main" id="{3B1A988D-EEF8-D4E1-A6E9-2484D7B6176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21226" y="29980"/>
            <a:ext cx="1916244" cy="6839926"/>
          </a:xfrm>
          <a:prstGeom prst="rect">
            <a:avLst/>
          </a:prstGeom>
          <a:effectLst>
            <a:outerShdw blurRad="162522" dist="38100" dir="2700000" sx="102062" sy="102062" algn="tl" rotWithShape="0">
              <a:prstClr val="black">
                <a:alpha val="56315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97314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5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F3864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59"/>
          <p:cNvSpPr/>
          <p:nvPr/>
        </p:nvSpPr>
        <p:spPr>
          <a:xfrm>
            <a:off x="1" y="5086351"/>
            <a:ext cx="12192000" cy="1771650"/>
          </a:xfrm>
          <a:prstGeom prst="rect">
            <a:avLst/>
          </a:prstGeom>
          <a:gradFill>
            <a:gsLst>
              <a:gs pos="0">
                <a:srgbClr val="1F3864"/>
              </a:gs>
              <a:gs pos="51000">
                <a:srgbClr val="00B0F0"/>
              </a:gs>
              <a:gs pos="100000">
                <a:srgbClr val="92D050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59"/>
          <p:cNvSpPr/>
          <p:nvPr/>
        </p:nvSpPr>
        <p:spPr>
          <a:xfrm>
            <a:off x="550194" y="542922"/>
            <a:ext cx="11023107" cy="5800725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>
            <a:noFill/>
          </a:ln>
          <a:effectLst>
            <a:outerShdw blurRad="498805" dist="38100" dir="2700000" sx="101181" sy="101181" algn="tl" rotWithShape="0">
              <a:srgbClr val="000000">
                <a:alpha val="70588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3" name="Google Shape;113;p59"/>
          <p:cNvPicPr preferRelativeResize="0"/>
          <p:nvPr/>
        </p:nvPicPr>
        <p:blipFill rotWithShape="1">
          <a:blip r:embed="rId9">
            <a:alphaModFix/>
          </a:blip>
          <a:srcRect l="2647" r="2648"/>
          <a:stretch/>
        </p:blipFill>
        <p:spPr>
          <a:xfrm>
            <a:off x="436728" y="542922"/>
            <a:ext cx="3135148" cy="5800725"/>
          </a:xfrm>
          <a:prstGeom prst="round2DiagRect">
            <a:avLst>
              <a:gd name="adj1" fmla="val 16667"/>
              <a:gd name="adj2" fmla="val 0"/>
            </a:avLst>
          </a:prstGeom>
          <a:noFill/>
          <a:ln>
            <a:noFill/>
          </a:ln>
        </p:spPr>
      </p:pic>
      <p:grpSp>
        <p:nvGrpSpPr>
          <p:cNvPr id="114" name="Google Shape;114;p59"/>
          <p:cNvGrpSpPr/>
          <p:nvPr/>
        </p:nvGrpSpPr>
        <p:grpSpPr>
          <a:xfrm>
            <a:off x="-8148" y="1009988"/>
            <a:ext cx="3580024" cy="812802"/>
            <a:chOff x="83503" y="1632461"/>
            <a:chExt cx="3542275" cy="812802"/>
          </a:xfrm>
        </p:grpSpPr>
        <p:sp>
          <p:nvSpPr>
            <p:cNvPr id="115" name="Google Shape;115;p59"/>
            <p:cNvSpPr/>
            <p:nvPr/>
          </p:nvSpPr>
          <p:spPr>
            <a:xfrm>
              <a:off x="83503" y="1966094"/>
              <a:ext cx="3542275" cy="133180"/>
            </a:xfrm>
            <a:prstGeom prst="rect">
              <a:avLst/>
            </a:prstGeom>
            <a:gradFill>
              <a:gsLst>
                <a:gs pos="0">
                  <a:srgbClr val="1F3864"/>
                </a:gs>
                <a:gs pos="51000">
                  <a:srgbClr val="00B0F0"/>
                </a:gs>
                <a:gs pos="100000">
                  <a:srgbClr val="92D050"/>
                </a:gs>
              </a:gsLst>
              <a:lin ang="108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16;p59"/>
            <p:cNvSpPr/>
            <p:nvPr/>
          </p:nvSpPr>
          <p:spPr>
            <a:xfrm>
              <a:off x="83503" y="1632461"/>
              <a:ext cx="3542275" cy="133180"/>
            </a:xfrm>
            <a:prstGeom prst="rect">
              <a:avLst/>
            </a:prstGeom>
            <a:gradFill>
              <a:gsLst>
                <a:gs pos="0">
                  <a:srgbClr val="1F3864"/>
                </a:gs>
                <a:gs pos="51000">
                  <a:srgbClr val="00B0F0"/>
                </a:gs>
                <a:gs pos="100000">
                  <a:srgbClr val="92D050"/>
                </a:gs>
              </a:gsLst>
              <a:lin ang="108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117;p59"/>
            <p:cNvSpPr/>
            <p:nvPr/>
          </p:nvSpPr>
          <p:spPr>
            <a:xfrm>
              <a:off x="83503" y="2312083"/>
              <a:ext cx="3542275" cy="133180"/>
            </a:xfrm>
            <a:prstGeom prst="rect">
              <a:avLst/>
            </a:prstGeom>
            <a:gradFill>
              <a:gsLst>
                <a:gs pos="0">
                  <a:srgbClr val="1F3864"/>
                </a:gs>
                <a:gs pos="51000">
                  <a:srgbClr val="00B0F0"/>
                </a:gs>
                <a:gs pos="100000">
                  <a:srgbClr val="92D050"/>
                </a:gs>
              </a:gsLst>
              <a:lin ang="108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8" name="Google Shape;118;p59"/>
          <p:cNvSpPr txBox="1">
            <a:spLocks noGrp="1"/>
          </p:cNvSpPr>
          <p:nvPr>
            <p:ph type="title"/>
          </p:nvPr>
        </p:nvSpPr>
        <p:spPr>
          <a:xfrm>
            <a:off x="3571875" y="844310"/>
            <a:ext cx="800142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entury Gothic"/>
              <a:buNone/>
              <a:defRPr sz="40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9" name="Google Shape;119;p59"/>
          <p:cNvSpPr txBox="1">
            <a:spLocks noGrp="1"/>
          </p:cNvSpPr>
          <p:nvPr>
            <p:ph type="body" idx="1"/>
          </p:nvPr>
        </p:nvSpPr>
        <p:spPr>
          <a:xfrm>
            <a:off x="4097681" y="2293697"/>
            <a:ext cx="699438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6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entury Gothic"/>
              <a:buNone/>
              <a:defRPr sz="44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67" name="Google Shape;167;p6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8" name="Google Shape;168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9" name="Google Shape;169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0" name="Google Shape;170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7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438E"/>
              </a:buClr>
              <a:buSzPts val="4400"/>
              <a:buFont typeface="Century Gothic"/>
              <a:buNone/>
              <a:defRPr sz="4400" b="1" i="0" u="none" strike="noStrike" cap="none">
                <a:solidFill>
                  <a:srgbClr val="23438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27" name="Google Shape;227;p7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B0F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B0F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B0F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B0F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28" name="Google Shape;228;p75" descr="A picture containing font, graphics, graphic design, logo&#10;&#10;Description automatically generated"/>
          <p:cNvPicPr preferRelativeResize="0"/>
          <p:nvPr/>
        </p:nvPicPr>
        <p:blipFill rotWithShape="1">
          <a:blip r:embed="rId16">
            <a:alphaModFix/>
          </a:blip>
          <a:srcRect b="18471"/>
          <a:stretch/>
        </p:blipFill>
        <p:spPr>
          <a:xfrm>
            <a:off x="10700924" y="5710121"/>
            <a:ext cx="1305752" cy="782754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75"/>
          <p:cNvSpPr/>
          <p:nvPr/>
        </p:nvSpPr>
        <p:spPr>
          <a:xfrm>
            <a:off x="0" y="6568340"/>
            <a:ext cx="12192000" cy="289660"/>
          </a:xfrm>
          <a:prstGeom prst="rect">
            <a:avLst/>
          </a:prstGeom>
          <a:gradFill>
            <a:gsLst>
              <a:gs pos="0">
                <a:srgbClr val="1F3864"/>
              </a:gs>
              <a:gs pos="51000">
                <a:srgbClr val="00B0F0"/>
              </a:gs>
              <a:gs pos="100000">
                <a:srgbClr val="92D050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sky with white clouds&#10;&#10;Description automatically generated">
            <a:extLst>
              <a:ext uri="{FF2B5EF4-FFF2-40B4-BE49-F238E27FC236}">
                <a16:creationId xmlns:a16="http://schemas.microsoft.com/office/drawing/2014/main" id="{71579199-00BE-6CCF-8D94-542A77CD094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3387"/>
            <a:ext cx="12191999" cy="6854613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3F0C7E0-EA13-09E9-B864-584A54C5D261}"/>
              </a:ext>
            </a:extLst>
          </p:cNvPr>
          <p:cNvSpPr/>
          <p:nvPr userDrawn="1"/>
        </p:nvSpPr>
        <p:spPr>
          <a:xfrm>
            <a:off x="584446" y="542922"/>
            <a:ext cx="11023107" cy="597586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498805" dist="38100" dir="2700000" sx="101181" sy="101181" algn="tl" rotWithShape="0">
              <a:schemeClr val="accent1">
                <a:lumMod val="50000"/>
                <a:alpha val="71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46BDD4-E3F6-24B8-32F2-D72042BEE0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EE13F3-28E2-1449-8B8D-9EC8824E24B9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A blue wave with white dots&#10;&#10;Description automatically generated">
            <a:extLst>
              <a:ext uri="{FF2B5EF4-FFF2-40B4-BE49-F238E27FC236}">
                <a16:creationId xmlns:a16="http://schemas.microsoft.com/office/drawing/2014/main" id="{48F9A5E9-7BDF-9A12-551C-835995212E4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3672" t="-28206" r="2736" b="37089"/>
          <a:stretch/>
        </p:blipFill>
        <p:spPr>
          <a:xfrm>
            <a:off x="2998032" y="2984045"/>
            <a:ext cx="9193967" cy="3880988"/>
          </a:xfrm>
          <a:prstGeom prst="rect">
            <a:avLst/>
          </a:prstGeom>
          <a:effectLst>
            <a:outerShdw blurRad="139185" dist="38100" dir="14986425" sx="102982" sy="102982" algn="r" rotWithShape="0">
              <a:schemeClr val="accent1">
                <a:lumMod val="50000"/>
                <a:alpha val="47107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918287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rgbClr val="23438E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C4FAEF5-3733-8035-E3A1-89E877C039E8}"/>
              </a:ext>
            </a:extLst>
          </p:cNvPr>
          <p:cNvSpPr/>
          <p:nvPr userDrawn="1"/>
        </p:nvSpPr>
        <p:spPr>
          <a:xfrm>
            <a:off x="-20076" y="-26188"/>
            <a:ext cx="12212076" cy="6884187"/>
          </a:xfrm>
          <a:prstGeom prst="rect">
            <a:avLst/>
          </a:prstGeom>
          <a:solidFill>
            <a:srgbClr val="05AC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wave with white dots&#10;&#10;Description automatically generated">
            <a:extLst>
              <a:ext uri="{FF2B5EF4-FFF2-40B4-BE49-F238E27FC236}">
                <a16:creationId xmlns:a16="http://schemas.microsoft.com/office/drawing/2014/main" id="{D6673666-C55E-CD52-A8F5-548E9DE0ED4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167"/>
                    </a14:imgEffect>
                    <a14:imgEffect>
                      <a14:saturation sat="370000"/>
                    </a14:imgEffect>
                  </a14:imgLayer>
                </a14:imgProps>
              </a:ext>
            </a:extLst>
          </a:blip>
          <a:srcRect l="2538" t="-28217" r="2224" b="34262"/>
          <a:stretch/>
        </p:blipFill>
        <p:spPr>
          <a:xfrm>
            <a:off x="20073" y="2253103"/>
            <a:ext cx="12192000" cy="4604897"/>
          </a:xfrm>
          <a:prstGeom prst="rect">
            <a:avLst/>
          </a:prstGeom>
          <a:effectLst/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BFA249C-DE10-DDE5-BF4D-544F7683D4B2}"/>
              </a:ext>
            </a:extLst>
          </p:cNvPr>
          <p:cNvSpPr txBox="1"/>
          <p:nvPr userDrawn="1"/>
        </p:nvSpPr>
        <p:spPr>
          <a:xfrm>
            <a:off x="3806456" y="6484626"/>
            <a:ext cx="83855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>
                <a:solidFill>
                  <a:schemeClr val="bg1"/>
                </a:solidFill>
              </a:rPr>
              <a:t>ALLIANCE FRANCHISE BRANDS | 2025 CONVENTION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4842EE-0660-A5C6-8B73-DB8804D4ACC6}"/>
              </a:ext>
            </a:extLst>
          </p:cNvPr>
          <p:cNvSpPr/>
          <p:nvPr userDrawn="1"/>
        </p:nvSpPr>
        <p:spPr>
          <a:xfrm>
            <a:off x="1190" y="-26187"/>
            <a:ext cx="3805266" cy="6884187"/>
          </a:xfrm>
          <a:prstGeom prst="rect">
            <a:avLst/>
          </a:prstGeom>
          <a:solidFill>
            <a:srgbClr val="005B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33CF078-5F3B-7C32-676A-99BCB4188C70}"/>
              </a:ext>
            </a:extLst>
          </p:cNvPr>
          <p:cNvSpPr/>
          <p:nvPr userDrawn="1"/>
        </p:nvSpPr>
        <p:spPr>
          <a:xfrm>
            <a:off x="3541205" y="0"/>
            <a:ext cx="754348" cy="6857999"/>
          </a:xfrm>
          <a:prstGeom prst="rect">
            <a:avLst/>
          </a:prstGeom>
          <a:solidFill>
            <a:srgbClr val="005B8E">
              <a:alpha val="73735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108173F-1CE4-B23B-7B53-CABC67271DA5}"/>
              </a:ext>
            </a:extLst>
          </p:cNvPr>
          <p:cNvSpPr/>
          <p:nvPr userDrawn="1"/>
        </p:nvSpPr>
        <p:spPr>
          <a:xfrm>
            <a:off x="4293170" y="0"/>
            <a:ext cx="406421" cy="6857999"/>
          </a:xfrm>
          <a:prstGeom prst="rect">
            <a:avLst/>
          </a:prstGeom>
          <a:solidFill>
            <a:srgbClr val="005B8E">
              <a:alpha val="43153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 black and white logo&#10;&#10;Description automatically generated">
            <a:extLst>
              <a:ext uri="{FF2B5EF4-FFF2-40B4-BE49-F238E27FC236}">
                <a16:creationId xmlns:a16="http://schemas.microsoft.com/office/drawing/2014/main" id="{0F55B7C4-E0FD-56F7-AA0C-9EEB7D14EF5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26000"/>
          </a:blip>
          <a:stretch>
            <a:fillRect/>
          </a:stretch>
        </p:blipFill>
        <p:spPr>
          <a:xfrm>
            <a:off x="610479" y="5340129"/>
            <a:ext cx="2604144" cy="1144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876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111929-EC2F-EDD7-777C-8A8863C1D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716CE1-E8DD-40EC-CB11-674844C1CB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8F4ADF-7EBE-35B8-15FC-14479A933C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07508C-E1D6-7A43-A289-AC95F2ED05B7}" type="datetimeFigureOut">
              <a:rPr lang="en-US" smtClean="0"/>
              <a:t>3/18/25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D9FC20-E1D9-B825-BDCF-01035AA406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83D2A-0599-1847-92EC-0257CB85F6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067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bg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B36DEE-99EC-301C-6871-D2EA25475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6C6902-CD4A-6176-2604-0C8BA573F8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31652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F37886-D359-49B7-0AE6-FE88910001F3}"/>
              </a:ext>
            </a:extLst>
          </p:cNvPr>
          <p:cNvSpPr/>
          <p:nvPr/>
        </p:nvSpPr>
        <p:spPr>
          <a:xfrm>
            <a:off x="0" y="6388061"/>
            <a:ext cx="12192000" cy="499919"/>
          </a:xfrm>
          <a:prstGeom prst="rect">
            <a:avLst/>
          </a:prstGeom>
          <a:gradFill>
            <a:gsLst>
              <a:gs pos="14000">
                <a:srgbClr val="0177A8"/>
              </a:gs>
              <a:gs pos="53000">
                <a:srgbClr val="05ACE3"/>
              </a:gs>
              <a:gs pos="88000">
                <a:schemeClr val="accent2">
                  <a:lumMod val="40000"/>
                  <a:lumOff val="6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D1F2FB-A58B-4CC3-5318-B7AC51AA53CB}"/>
              </a:ext>
            </a:extLst>
          </p:cNvPr>
          <p:cNvSpPr txBox="1"/>
          <p:nvPr userDrawn="1"/>
        </p:nvSpPr>
        <p:spPr>
          <a:xfrm>
            <a:off x="3273335" y="6499520"/>
            <a:ext cx="65206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300">
                <a:solidFill>
                  <a:schemeClr val="bg1"/>
                </a:solidFill>
              </a:rPr>
              <a:t>ALLIANCE FRANCHISE BRANDS         2025 CONVENTION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4C822E-A727-3CFA-9349-8DD352E022C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6249814" y="6475976"/>
            <a:ext cx="544107" cy="2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887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005B8E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00B0F0"/>
        </a:buClr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B0F0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B0F0"/>
        </a:buClr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B0F0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B0F0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sky with white clouds&#10;&#10;Description automatically generated">
            <a:extLst>
              <a:ext uri="{FF2B5EF4-FFF2-40B4-BE49-F238E27FC236}">
                <a16:creationId xmlns:a16="http://schemas.microsoft.com/office/drawing/2014/main" id="{F180CE82-EFC2-4B9D-9E5E-DD00F202CB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387"/>
            <a:ext cx="12191999" cy="6854613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925AAE0-1181-1A3A-7B0B-7474ED874948}"/>
              </a:ext>
            </a:extLst>
          </p:cNvPr>
          <p:cNvSpPr/>
          <p:nvPr userDrawn="1"/>
        </p:nvSpPr>
        <p:spPr>
          <a:xfrm>
            <a:off x="550194" y="542922"/>
            <a:ext cx="11023107" cy="5800725"/>
          </a:xfrm>
          <a:prstGeom prst="roundRect">
            <a:avLst/>
          </a:prstGeom>
          <a:solidFill>
            <a:srgbClr val="05ACE3"/>
          </a:solidFill>
          <a:ln>
            <a:noFill/>
          </a:ln>
          <a:effectLst>
            <a:outerShdw blurRad="482745" dist="38100" dir="2700000" sx="101181" sy="101181" algn="tl" rotWithShape="0">
              <a:srgbClr val="005B8E">
                <a:alpha val="94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wave with white dots&#10;&#10;Description automatically generated">
            <a:extLst>
              <a:ext uri="{FF2B5EF4-FFF2-40B4-BE49-F238E27FC236}">
                <a16:creationId xmlns:a16="http://schemas.microsoft.com/office/drawing/2014/main" id="{D6673666-C55E-CD52-A8F5-548E9DE0ED4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88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167"/>
                    </a14:imgEffect>
                    <a14:imgEffect>
                      <a14:saturation sat="370000"/>
                    </a14:imgEffect>
                  </a14:imgLayer>
                </a14:imgProps>
              </a:ext>
            </a:extLst>
          </a:blip>
          <a:srcRect l="1993" t="-34291" r="2769" b="40336"/>
          <a:stretch/>
        </p:blipFill>
        <p:spPr>
          <a:xfrm>
            <a:off x="297712" y="2253103"/>
            <a:ext cx="12192000" cy="4604897"/>
          </a:xfrm>
          <a:prstGeom prst="rect">
            <a:avLst/>
          </a:prstGeom>
          <a:effectLst/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BFA249C-DE10-DDE5-BF4D-544F7683D4B2}"/>
              </a:ext>
            </a:extLst>
          </p:cNvPr>
          <p:cNvSpPr txBox="1"/>
          <p:nvPr userDrawn="1"/>
        </p:nvSpPr>
        <p:spPr>
          <a:xfrm>
            <a:off x="-1" y="6484626"/>
            <a:ext cx="121919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>
                <a:solidFill>
                  <a:srgbClr val="23438E"/>
                </a:solidFill>
              </a:rPr>
              <a:t>ALLIANCE FRANCHISE BRANDS | 2025 CONVENTION</a:t>
            </a:r>
          </a:p>
        </p:txBody>
      </p:sp>
      <p:pic>
        <p:nvPicPr>
          <p:cNvPr id="6" name="Picture 5" descr="A close up of a fish&#10;&#10;Description automatically generated">
            <a:extLst>
              <a:ext uri="{FF2B5EF4-FFF2-40B4-BE49-F238E27FC236}">
                <a16:creationId xmlns:a16="http://schemas.microsoft.com/office/drawing/2014/main" id="{A4090E9B-8268-BD95-154B-A9A538C9600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28333" y="29980"/>
            <a:ext cx="1916244" cy="6839926"/>
          </a:xfrm>
          <a:prstGeom prst="rect">
            <a:avLst/>
          </a:prstGeom>
          <a:effectLst>
            <a:outerShdw blurRad="162522" dist="38100" dir="2700000" sx="102062" sy="102062" algn="tl" rotWithShape="0">
              <a:prstClr val="black">
                <a:alpha val="56315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2781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5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5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5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jpg"/><Relationship Id="rId5" Type="http://schemas.openxmlformats.org/officeDocument/2006/relationships/image" Target="../media/image41.pn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2B02C2-0E52-68C3-3A46-D4F3818467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570" t="-4264" r="-5105" b="-3049"/>
          <a:stretch/>
        </p:blipFill>
        <p:spPr>
          <a:xfrm>
            <a:off x="4691743" y="897435"/>
            <a:ext cx="2394857" cy="1367432"/>
          </a:xfrm>
          <a:prstGeom prst="rect">
            <a:avLst/>
          </a:prstGeom>
        </p:spPr>
      </p:pic>
      <p:pic>
        <p:nvPicPr>
          <p:cNvPr id="7" name="Picture 2" descr="Home - Alliance Franchise Brands">
            <a:extLst>
              <a:ext uri="{FF2B5EF4-FFF2-40B4-BE49-F238E27FC236}">
                <a16:creationId xmlns:a16="http://schemas.microsoft.com/office/drawing/2014/main" id="{BB4DFBEB-7892-5190-8E62-5961A04D2E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486" y="1178131"/>
            <a:ext cx="3754624" cy="737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ubtitle 8">
            <a:extLst>
              <a:ext uri="{FF2B5EF4-FFF2-40B4-BE49-F238E27FC236}">
                <a16:creationId xmlns:a16="http://schemas.microsoft.com/office/drawing/2014/main" id="{F844CB14-09E7-752E-5CFE-D053B2C18A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62765" y="2828036"/>
            <a:ext cx="7866469" cy="2755363"/>
          </a:xfrm>
        </p:spPr>
        <p:txBody>
          <a:bodyPr/>
          <a:lstStyle/>
          <a:p>
            <a:r>
              <a:rPr lang="en-US" sz="8000" dirty="0"/>
              <a:t>HIRING FOR KEEPS</a:t>
            </a:r>
          </a:p>
          <a:p>
            <a:endParaRPr lang="en-US" dirty="0"/>
          </a:p>
        </p:txBody>
      </p:sp>
      <p:pic>
        <p:nvPicPr>
          <p:cNvPr id="4" name="Picture 3" descr="A blue and green logo&#10;&#10;Description automatically generated">
            <a:extLst>
              <a:ext uri="{FF2B5EF4-FFF2-40B4-BE49-F238E27FC236}">
                <a16:creationId xmlns:a16="http://schemas.microsoft.com/office/drawing/2014/main" id="{EF2AEB5D-E921-21E9-1D20-1516B28FA0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1233" y="979263"/>
            <a:ext cx="3390045" cy="120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342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11"/>
          <p:cNvSpPr/>
          <p:nvPr/>
        </p:nvSpPr>
        <p:spPr>
          <a:xfrm>
            <a:off x="1" y="131725"/>
            <a:ext cx="12191999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30" name="Google Shape;430;p11"/>
          <p:cNvSpPr/>
          <p:nvPr/>
        </p:nvSpPr>
        <p:spPr>
          <a:xfrm>
            <a:off x="1" y="1"/>
            <a:ext cx="4654296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31" name="Google Shape;431;p11"/>
          <p:cNvSpPr txBox="1">
            <a:spLocks noGrp="1"/>
          </p:cNvSpPr>
          <p:nvPr>
            <p:ph type="title"/>
          </p:nvPr>
        </p:nvSpPr>
        <p:spPr>
          <a:xfrm>
            <a:off x="801867" y="2615104"/>
            <a:ext cx="3044950" cy="1627792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274300" tIns="182875" rIns="274300" bIns="182875" anchor="ctr" anchorCtr="1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Gill Sans"/>
              <a:buNone/>
            </a:pPr>
            <a:r>
              <a:rPr lang="en-US" dirty="0"/>
              <a:t>THE CHARACTER ICEBERG</a:t>
            </a:r>
            <a:endParaRPr dirty="0"/>
          </a:p>
        </p:txBody>
      </p:sp>
      <p:sp>
        <p:nvSpPr>
          <p:cNvPr id="2" name="Google Shape;457;p13">
            <a:extLst>
              <a:ext uri="{FF2B5EF4-FFF2-40B4-BE49-F238E27FC236}">
                <a16:creationId xmlns:a16="http://schemas.microsoft.com/office/drawing/2014/main" id="{3FFC327D-5CC9-13BD-25BB-1D8742EF959B}"/>
              </a:ext>
            </a:extLst>
          </p:cNvPr>
          <p:cNvSpPr txBox="1">
            <a:spLocks/>
          </p:cNvSpPr>
          <p:nvPr/>
        </p:nvSpPr>
        <p:spPr>
          <a:xfrm>
            <a:off x="801847" y="563199"/>
            <a:ext cx="2916673" cy="5731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600"/>
              </a:spcBef>
              <a:buSzPts val="2500"/>
            </a:pPr>
            <a:r>
              <a:rPr lang="en-US" sz="2500" dirty="0"/>
              <a:t>8. How I think you </a:t>
            </a:r>
            <a:r>
              <a:rPr lang="en-US" sz="2500" u="sng" dirty="0"/>
              <a:t>expect</a:t>
            </a:r>
            <a:r>
              <a:rPr lang="en-US" sz="2500" dirty="0"/>
              <a:t> me to act.</a:t>
            </a:r>
          </a:p>
          <a:p>
            <a:pPr>
              <a:spcBef>
                <a:spcPts val="600"/>
              </a:spcBef>
              <a:buSzPts val="2500"/>
            </a:pPr>
            <a:endParaRPr lang="en-US" sz="2500" dirty="0"/>
          </a:p>
          <a:p>
            <a:pPr>
              <a:spcBef>
                <a:spcPts val="600"/>
              </a:spcBef>
              <a:buSzPts val="2500"/>
            </a:pPr>
            <a:endParaRPr lang="en-US" sz="2500" dirty="0"/>
          </a:p>
          <a:p>
            <a:pPr>
              <a:spcBef>
                <a:spcPts val="600"/>
              </a:spcBef>
              <a:buSzPts val="2500"/>
            </a:pPr>
            <a:endParaRPr lang="en-US" sz="2500" dirty="0"/>
          </a:p>
          <a:p>
            <a:pPr>
              <a:spcBef>
                <a:spcPts val="600"/>
              </a:spcBef>
              <a:buSzPts val="2500"/>
            </a:pPr>
            <a:endParaRPr lang="en-US" sz="2500" dirty="0"/>
          </a:p>
          <a:p>
            <a:pPr>
              <a:spcBef>
                <a:spcPts val="600"/>
              </a:spcBef>
              <a:buSzPts val="2500"/>
            </a:pPr>
            <a:endParaRPr lang="en-US" sz="2500" dirty="0"/>
          </a:p>
          <a:p>
            <a:pPr>
              <a:spcBef>
                <a:spcPts val="600"/>
              </a:spcBef>
              <a:buSzPts val="2500"/>
            </a:pPr>
            <a:endParaRPr lang="en-US" sz="2500" dirty="0"/>
          </a:p>
          <a:p>
            <a:pPr>
              <a:spcBef>
                <a:spcPts val="600"/>
              </a:spcBef>
              <a:buSzPts val="2500"/>
            </a:pPr>
            <a:endParaRPr lang="en-US" sz="2500" dirty="0"/>
          </a:p>
          <a:p>
            <a:pPr>
              <a:spcBef>
                <a:spcPts val="600"/>
              </a:spcBef>
              <a:buSzPts val="2500"/>
            </a:pPr>
            <a:endParaRPr lang="en-US" sz="2500" dirty="0"/>
          </a:p>
          <a:p>
            <a:pPr>
              <a:spcBef>
                <a:spcPts val="600"/>
              </a:spcBef>
              <a:buSzPts val="2500"/>
            </a:pPr>
            <a:r>
              <a:rPr lang="en-US" sz="2500" dirty="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rPr>
              <a:t>9. How I </a:t>
            </a:r>
            <a:r>
              <a:rPr lang="en-US" sz="2500" u="sng" dirty="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rPr>
              <a:t>really</a:t>
            </a:r>
            <a:r>
              <a:rPr lang="en-US" sz="2500" dirty="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rPr>
              <a:t> act.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04A304-6CD1-D753-5A24-65EDF6B89F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" y="6524095"/>
            <a:ext cx="12191980" cy="454109"/>
          </a:xfrm>
          <a:prstGeom prst="rect">
            <a:avLst/>
          </a:prstGeom>
        </p:spPr>
      </p:pic>
      <p:pic>
        <p:nvPicPr>
          <p:cNvPr id="6" name="Google Shape;763;p38" descr="A blue and green logo&#10;&#10;Description automatically generated">
            <a:extLst>
              <a:ext uri="{FF2B5EF4-FFF2-40B4-BE49-F238E27FC236}">
                <a16:creationId xmlns:a16="http://schemas.microsoft.com/office/drawing/2014/main" id="{28CA004E-1C2E-9411-5D79-003B20D21C3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0185" y="6555251"/>
            <a:ext cx="391795" cy="39179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876AA6C8-0616-387C-AB86-B96AD02F61A2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706055" y="6555251"/>
            <a:ext cx="365760" cy="365760"/>
          </a:xfrm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10</a:t>
            </a:fld>
            <a:endParaRPr lang="en-US"/>
          </a:p>
        </p:txBody>
      </p:sp>
      <p:pic>
        <p:nvPicPr>
          <p:cNvPr id="9" name="Picture 8" descr="An iceberg in the water&#10;&#10;Description automatically generated">
            <a:extLst>
              <a:ext uri="{FF2B5EF4-FFF2-40B4-BE49-F238E27FC236}">
                <a16:creationId xmlns:a16="http://schemas.microsoft.com/office/drawing/2014/main" id="{2ED9404A-032F-48BB-7FF6-B784D4D046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4296" y="0"/>
            <a:ext cx="7537684" cy="6524095"/>
          </a:xfrm>
          <a:prstGeom prst="rect">
            <a:avLst/>
          </a:prstGeom>
        </p:spPr>
      </p:pic>
      <p:sp>
        <p:nvSpPr>
          <p:cNvPr id="12" name="Google Shape;437;p11">
            <a:extLst>
              <a:ext uri="{FF2B5EF4-FFF2-40B4-BE49-F238E27FC236}">
                <a16:creationId xmlns:a16="http://schemas.microsoft.com/office/drawing/2014/main" id="{94DC5E0E-10F9-74C5-AC5D-4C90B39B3CC1}"/>
              </a:ext>
            </a:extLst>
          </p:cNvPr>
          <p:cNvSpPr txBox="1"/>
          <p:nvPr/>
        </p:nvSpPr>
        <p:spPr>
          <a:xfrm>
            <a:off x="5316703" y="2551857"/>
            <a:ext cx="6572232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dk1"/>
                </a:solidFill>
                <a:highlight>
                  <a:srgbClr val="9ACDFF"/>
                </a:highlight>
                <a:latin typeface="Arial Narrow"/>
                <a:ea typeface="Arial Narrow"/>
                <a:cs typeface="Arial Narrow"/>
                <a:sym typeface="Arial Narrow"/>
              </a:rPr>
              <a:t>Character 90%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4000" b="1" dirty="0">
              <a:solidFill>
                <a:schemeClr val="dk1"/>
              </a:solidFill>
              <a:highlight>
                <a:srgbClr val="9ACDFF"/>
              </a:highlight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1" dirty="0">
                <a:solidFill>
                  <a:schemeClr val="dk1"/>
                </a:solidFill>
                <a:highlight>
                  <a:srgbClr val="9ACDFF"/>
                </a:highlight>
                <a:latin typeface="Arial Narrow"/>
                <a:ea typeface="Arial Narrow"/>
                <a:cs typeface="Arial Narrow"/>
                <a:sym typeface="Arial Narrow"/>
              </a:rPr>
              <a:t>Values, Wants, &amp; Behaviors</a:t>
            </a:r>
            <a:endParaRPr sz="1800" b="1" i="1" dirty="0">
              <a:solidFill>
                <a:schemeClr val="dk1"/>
              </a:solidFill>
              <a:highlight>
                <a:srgbClr val="9ACDFF"/>
              </a:highlight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4" name="Google Shape;437;p11">
            <a:extLst>
              <a:ext uri="{FF2B5EF4-FFF2-40B4-BE49-F238E27FC236}">
                <a16:creationId xmlns:a16="http://schemas.microsoft.com/office/drawing/2014/main" id="{B21DFC52-0746-F5F2-D83E-112D1DD36638}"/>
              </a:ext>
            </a:extLst>
          </p:cNvPr>
          <p:cNvSpPr txBox="1"/>
          <p:nvPr/>
        </p:nvSpPr>
        <p:spPr>
          <a:xfrm>
            <a:off x="6774076" y="309117"/>
            <a:ext cx="4187573" cy="1261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highlight>
                  <a:srgbClr val="C0C0C0"/>
                </a:highlight>
                <a:latin typeface="Arial Narrow"/>
                <a:ea typeface="Arial Narrow"/>
                <a:cs typeface="Arial Narrow"/>
                <a:sym typeface="Arial Narrow"/>
              </a:rPr>
              <a:t>Ability 10%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1" dirty="0">
                <a:solidFill>
                  <a:schemeClr val="dk1"/>
                </a:solidFill>
                <a:highlight>
                  <a:srgbClr val="C0C0C0"/>
                </a:highlight>
                <a:latin typeface="Arial Narrow"/>
                <a:ea typeface="Arial Narrow"/>
                <a:cs typeface="Arial Narrow"/>
                <a:sym typeface="Arial Narrow"/>
              </a:rPr>
              <a:t>Knowledge &amp; Skills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1" dirty="0">
                <a:solidFill>
                  <a:schemeClr val="dk1"/>
                </a:solidFill>
                <a:highlight>
                  <a:srgbClr val="C0C0C0"/>
                </a:highlight>
                <a:latin typeface="Arial Narrow"/>
                <a:ea typeface="Arial Narrow"/>
                <a:cs typeface="Arial Narrow"/>
                <a:sym typeface="Arial Narrow"/>
              </a:rPr>
              <a:t>(Resume)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BB77FF-EF80-788A-A480-6DA27C522D39}"/>
              </a:ext>
            </a:extLst>
          </p:cNvPr>
          <p:cNvSpPr/>
          <p:nvPr/>
        </p:nvSpPr>
        <p:spPr>
          <a:xfrm>
            <a:off x="4654276" y="1695061"/>
            <a:ext cx="7537704" cy="4844612"/>
          </a:xfrm>
          <a:prstGeom prst="rect">
            <a:avLst/>
          </a:prstGeom>
          <a:solidFill>
            <a:srgbClr val="9CAFB6"/>
          </a:solidFill>
          <a:ln>
            <a:solidFill>
              <a:srgbClr val="9CAFB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12"/>
          <p:cNvSpPr txBox="1">
            <a:spLocks noGrp="1"/>
          </p:cNvSpPr>
          <p:nvPr>
            <p:ph type="title"/>
          </p:nvPr>
        </p:nvSpPr>
        <p:spPr>
          <a:xfrm>
            <a:off x="2085882" y="450542"/>
            <a:ext cx="8229600" cy="114300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400"/>
              <a:buFont typeface="Gill Sans"/>
              <a:buNone/>
            </a:pPr>
            <a:r>
              <a:rPr lang="en-US" sz="3400" b="1"/>
              <a:t>FINDING THE 90%</a:t>
            </a:r>
            <a:endParaRPr/>
          </a:p>
        </p:txBody>
      </p:sp>
      <p:sp>
        <p:nvSpPr>
          <p:cNvPr id="445" name="Google Shape;445;p12"/>
          <p:cNvSpPr txBox="1"/>
          <p:nvPr/>
        </p:nvSpPr>
        <p:spPr>
          <a:xfrm>
            <a:off x="1666782" y="2167371"/>
            <a:ext cx="9067800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10. We must change </a:t>
            </a:r>
            <a:r>
              <a:rPr lang="en-US" sz="3200" b="1" i="1" u="sng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how</a:t>
            </a:r>
            <a:r>
              <a:rPr lang="en-US" sz="3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we interview and </a:t>
            </a:r>
            <a:r>
              <a:rPr lang="en-US" sz="3200" b="1" i="1" u="sng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how</a:t>
            </a:r>
            <a:r>
              <a:rPr lang="en-US" sz="3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we listen to their answers</a:t>
            </a:r>
            <a:endParaRPr dirty="0"/>
          </a:p>
        </p:txBody>
      </p:sp>
      <p:sp>
        <p:nvSpPr>
          <p:cNvPr id="446" name="Google Shape;446;p12"/>
          <p:cNvSpPr txBox="1"/>
          <p:nvPr/>
        </p:nvSpPr>
        <p:spPr>
          <a:xfrm>
            <a:off x="1666782" y="3580929"/>
            <a:ext cx="8761984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When we do this…</a:t>
            </a:r>
            <a:endParaRPr/>
          </a:p>
        </p:txBody>
      </p:sp>
      <p:sp>
        <p:nvSpPr>
          <p:cNvPr id="447" name="Google Shape;447;p12"/>
          <p:cNvSpPr txBox="1"/>
          <p:nvPr/>
        </p:nvSpPr>
        <p:spPr>
          <a:xfrm>
            <a:off x="4091232" y="5352638"/>
            <a:ext cx="810076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…We discover the real person.</a:t>
            </a:r>
            <a:endParaRPr/>
          </a:p>
        </p:txBody>
      </p:sp>
      <p:pic>
        <p:nvPicPr>
          <p:cNvPr id="448" name="Google Shape;448;p12" descr="Young Man With Mask Stock Photo - Download Image Now - Mask - Disguise,  Removing, Taking Off - Activity - iStock"/>
          <p:cNvPicPr preferRelativeResize="0"/>
          <p:nvPr/>
        </p:nvPicPr>
        <p:blipFill rotWithShape="1">
          <a:blip r:embed="rId3">
            <a:alphaModFix/>
          </a:blip>
          <a:srcRect t="5514" b="13473"/>
          <a:stretch/>
        </p:blipFill>
        <p:spPr>
          <a:xfrm>
            <a:off x="1666782" y="233964"/>
            <a:ext cx="9186190" cy="4961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1DFD62D-8482-71AD-5720-BDEF353C6B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" y="6400801"/>
            <a:ext cx="12191980" cy="454109"/>
          </a:xfrm>
          <a:prstGeom prst="rect">
            <a:avLst/>
          </a:prstGeom>
        </p:spPr>
      </p:pic>
      <p:pic>
        <p:nvPicPr>
          <p:cNvPr id="3" name="Google Shape;763;p38" descr="A blue and green logo&#10;&#10;Description automatically generated">
            <a:extLst>
              <a:ext uri="{FF2B5EF4-FFF2-40B4-BE49-F238E27FC236}">
                <a16:creationId xmlns:a16="http://schemas.microsoft.com/office/drawing/2014/main" id="{9046D8FC-0AE4-BA7E-B1C6-379AC2613A1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8350" y="6431957"/>
            <a:ext cx="391795" cy="39179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415AC487-47FE-4FF3-DE83-75706BCC4986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697890" y="6444974"/>
            <a:ext cx="365760" cy="365760"/>
          </a:xfrm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n iceberg in the water&#10;&#10;Description automatically generated">
            <a:extLst>
              <a:ext uri="{FF2B5EF4-FFF2-40B4-BE49-F238E27FC236}">
                <a16:creationId xmlns:a16="http://schemas.microsoft.com/office/drawing/2014/main" id="{3A76A524-EAAD-D3AF-0E8D-13568F729D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7158" y="0"/>
            <a:ext cx="7537684" cy="6400801"/>
          </a:xfrm>
          <a:prstGeom prst="rect">
            <a:avLst/>
          </a:prstGeom>
        </p:spPr>
      </p:pic>
      <p:sp>
        <p:nvSpPr>
          <p:cNvPr id="474" name="Google Shape;474;p14"/>
          <p:cNvSpPr txBox="1"/>
          <p:nvPr/>
        </p:nvSpPr>
        <p:spPr>
          <a:xfrm>
            <a:off x="2141420" y="2846477"/>
            <a:ext cx="7909159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dk1"/>
                </a:solidFill>
                <a:highlight>
                  <a:srgbClr val="C0C0C0"/>
                </a:highlight>
                <a:latin typeface="Gill Sans"/>
                <a:ea typeface="Gill Sans"/>
                <a:cs typeface="Gill Sans"/>
                <a:sym typeface="Gill Sans"/>
              </a:rPr>
              <a:t>11. Character </a:t>
            </a:r>
            <a:r>
              <a:rPr lang="en-US" sz="4000" b="1" u="sng" dirty="0">
                <a:solidFill>
                  <a:schemeClr val="dk1"/>
                </a:solidFill>
                <a:highlight>
                  <a:srgbClr val="C0C0C0"/>
                </a:highlight>
                <a:latin typeface="Gill Sans"/>
                <a:ea typeface="Gill Sans"/>
                <a:cs typeface="Gill Sans"/>
                <a:sym typeface="Gill Sans"/>
              </a:rPr>
              <a:t>drives</a:t>
            </a:r>
            <a:r>
              <a:rPr lang="en-US" sz="4000" dirty="0">
                <a:solidFill>
                  <a:schemeClr val="dk1"/>
                </a:solidFill>
                <a:highlight>
                  <a:srgbClr val="C0C0C0"/>
                </a:highlight>
                <a:latin typeface="Gill Sans"/>
                <a:ea typeface="Gill Sans"/>
                <a:cs typeface="Gill Sans"/>
                <a:sym typeface="Gill Sans"/>
              </a:rPr>
              <a:t> behavior</a:t>
            </a:r>
            <a:endParaRPr lang="en-US" sz="1800" dirty="0">
              <a:highlight>
                <a:srgbClr val="C0C0C0"/>
              </a:highligh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4A5A65-385B-E641-EE0B-EBA44E87E4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" y="6400801"/>
            <a:ext cx="12191980" cy="454109"/>
          </a:xfrm>
          <a:prstGeom prst="rect">
            <a:avLst/>
          </a:prstGeom>
        </p:spPr>
      </p:pic>
      <p:pic>
        <p:nvPicPr>
          <p:cNvPr id="4" name="Google Shape;763;p38" descr="A blue and green logo&#10;&#10;Description automatically generated">
            <a:extLst>
              <a:ext uri="{FF2B5EF4-FFF2-40B4-BE49-F238E27FC236}">
                <a16:creationId xmlns:a16="http://schemas.microsoft.com/office/drawing/2014/main" id="{FBEF975E-4C99-9D46-BABF-76CD941115B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8350" y="6431957"/>
            <a:ext cx="391795" cy="39179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2D80F0FE-B5AB-196D-CE0C-E9BC0712DFE4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697890" y="6444974"/>
            <a:ext cx="365760" cy="365760"/>
          </a:xfrm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15"/>
          <p:cNvSpPr txBox="1">
            <a:spLocks noGrp="1"/>
          </p:cNvSpPr>
          <p:nvPr>
            <p:ph type="title"/>
          </p:nvPr>
        </p:nvSpPr>
        <p:spPr>
          <a:xfrm>
            <a:off x="838199" y="347815"/>
            <a:ext cx="10515600" cy="1325563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Gill Sans"/>
              <a:buNone/>
            </a:pPr>
            <a:r>
              <a:rPr lang="en-US" dirty="0"/>
              <a:t>TALENT</a:t>
            </a:r>
            <a:endParaRPr dirty="0"/>
          </a:p>
        </p:txBody>
      </p:sp>
      <p:sp>
        <p:nvSpPr>
          <p:cNvPr id="480" name="Google Shape;480;p15"/>
          <p:cNvSpPr txBox="1"/>
          <p:nvPr/>
        </p:nvSpPr>
        <p:spPr>
          <a:xfrm>
            <a:off x="681697" y="2004887"/>
            <a:ext cx="10828500" cy="37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i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“I’m a better coach of good players”- </a:t>
            </a:r>
            <a:r>
              <a:rPr lang="en-US" sz="36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Lou Holtz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Talent matters.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12. Talent is what you </a:t>
            </a:r>
            <a:r>
              <a:rPr lang="en-US" sz="3600" b="1" u="sng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can</a:t>
            </a:r>
            <a:r>
              <a:rPr lang="en-US" sz="36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do.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13. Character determines what you </a:t>
            </a:r>
            <a:r>
              <a:rPr lang="en-US" sz="3600" b="1" u="sng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will</a:t>
            </a:r>
            <a:r>
              <a:rPr lang="en-US" sz="36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do. 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 need both. 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BE2039-F6BC-39CA-DAEC-B68077F74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" y="6400801"/>
            <a:ext cx="12191980" cy="454109"/>
          </a:xfrm>
          <a:prstGeom prst="rect">
            <a:avLst/>
          </a:prstGeom>
        </p:spPr>
      </p:pic>
      <p:pic>
        <p:nvPicPr>
          <p:cNvPr id="3" name="Google Shape;763;p38" descr="A blue and green logo&#10;&#10;Description automatically generated">
            <a:extLst>
              <a:ext uri="{FF2B5EF4-FFF2-40B4-BE49-F238E27FC236}">
                <a16:creationId xmlns:a16="http://schemas.microsoft.com/office/drawing/2014/main" id="{8022272B-D386-784C-2619-B8EA027B61F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8350" y="6431957"/>
            <a:ext cx="391795" cy="39179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4F15D84F-3042-B0E3-DE84-70F24189B3C0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697890" y="6444974"/>
            <a:ext cx="365760" cy="365760"/>
          </a:xfrm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17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01" name="Google Shape;501;p17"/>
          <p:cNvSpPr txBox="1"/>
          <p:nvPr/>
        </p:nvSpPr>
        <p:spPr>
          <a:xfrm>
            <a:off x="1309634" y="4536079"/>
            <a:ext cx="4544050" cy="19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</a:pPr>
            <a:r>
              <a:rPr lang="en-US" sz="2800" b="0" cap="none" dirty="0">
                <a:solidFill>
                  <a:srgbClr val="3F3F3F"/>
                </a:solidFill>
                <a:latin typeface="Gill Sans"/>
                <a:ea typeface="Gill Sans"/>
                <a:cs typeface="Gill Sans"/>
                <a:sym typeface="Gill Sans"/>
              </a:rPr>
              <a:t>1</a:t>
            </a:r>
            <a:r>
              <a:rPr lang="en-US" sz="2800" dirty="0">
                <a:solidFill>
                  <a:srgbClr val="3F3F3F"/>
                </a:solidFill>
                <a:latin typeface="Gill Sans"/>
                <a:ea typeface="Gill Sans"/>
                <a:cs typeface="Gill Sans"/>
                <a:sym typeface="Gill Sans"/>
              </a:rPr>
              <a:t>4. </a:t>
            </a:r>
            <a:r>
              <a:rPr lang="en-US" sz="2800" b="0" cap="none" dirty="0">
                <a:solidFill>
                  <a:srgbClr val="3F3F3F"/>
                </a:solidFill>
                <a:latin typeface="Gill Sans"/>
                <a:ea typeface="Gill Sans"/>
                <a:cs typeface="Gill Sans"/>
                <a:sym typeface="Gill Sans"/>
              </a:rPr>
              <a:t>Problem bringers: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</a:pPr>
            <a:r>
              <a:rPr lang="en-US" sz="2800" b="0" cap="none" dirty="0">
                <a:solidFill>
                  <a:srgbClr val="3F3F3F"/>
                </a:solidFill>
                <a:latin typeface="Gill Sans"/>
                <a:ea typeface="Gill Sans"/>
                <a:cs typeface="Gill Sans"/>
                <a:sym typeface="Gill Sans"/>
              </a:rPr>
              <a:t>You will hear about the </a:t>
            </a:r>
            <a:r>
              <a:rPr lang="en-US" sz="2800" b="1" u="sng" cap="none" dirty="0">
                <a:solidFill>
                  <a:srgbClr val="3F3F3F"/>
                </a:solidFill>
                <a:latin typeface="Gill Sans"/>
                <a:ea typeface="Gill Sans"/>
                <a:cs typeface="Gill Sans"/>
                <a:sym typeface="Gill Sans"/>
              </a:rPr>
              <a:t>problem</a:t>
            </a:r>
            <a:r>
              <a:rPr lang="en-US" sz="2800" b="0" cap="none" dirty="0">
                <a:solidFill>
                  <a:srgbClr val="3F3F3F"/>
                </a:solidFill>
                <a:latin typeface="Gill Sans"/>
                <a:ea typeface="Gill Sans"/>
                <a:cs typeface="Gill Sans"/>
                <a:sym typeface="Gill Sans"/>
              </a:rPr>
              <a:t> and nothing more.</a:t>
            </a:r>
            <a:endParaRPr sz="2800" b="0" cap="none" dirty="0">
              <a:solidFill>
                <a:srgbClr val="3F3F3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02" name="Google Shape;502;p17"/>
          <p:cNvSpPr txBox="1"/>
          <p:nvPr/>
        </p:nvSpPr>
        <p:spPr>
          <a:xfrm>
            <a:off x="6338316" y="4536079"/>
            <a:ext cx="4786366" cy="19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</a:pPr>
            <a:r>
              <a:rPr lang="en-US" sz="2800" b="0" cap="none" dirty="0">
                <a:solidFill>
                  <a:srgbClr val="23438E"/>
                </a:solidFill>
                <a:latin typeface="Gill Sans"/>
                <a:ea typeface="Gill Sans"/>
                <a:cs typeface="Gill Sans"/>
                <a:sym typeface="Gill Sans"/>
              </a:rPr>
              <a:t>15. Problem solvers: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</a:pPr>
            <a:r>
              <a:rPr lang="en-US" sz="2800" b="0" cap="none" dirty="0">
                <a:solidFill>
                  <a:srgbClr val="23438E"/>
                </a:solidFill>
                <a:latin typeface="Gill Sans"/>
                <a:ea typeface="Gill Sans"/>
                <a:cs typeface="Gill Sans"/>
                <a:sym typeface="Gill Sans"/>
              </a:rPr>
              <a:t>You will hear about the problem and the </a:t>
            </a:r>
            <a:r>
              <a:rPr lang="en-US" sz="2800" b="1" u="sng" cap="none" dirty="0">
                <a:solidFill>
                  <a:srgbClr val="23438E"/>
                </a:solidFill>
                <a:latin typeface="Gill Sans"/>
                <a:ea typeface="Gill Sans"/>
                <a:cs typeface="Gill Sans"/>
                <a:sym typeface="Gill Sans"/>
              </a:rPr>
              <a:t>solution</a:t>
            </a:r>
            <a:r>
              <a:rPr lang="en-US" sz="2800" b="0" cap="none" dirty="0">
                <a:solidFill>
                  <a:srgbClr val="23438E"/>
                </a:solidFill>
                <a:latin typeface="Gill Sans"/>
                <a:ea typeface="Gill Sans"/>
                <a:cs typeface="Gill Sans"/>
                <a:sym typeface="Gill Sans"/>
              </a:rPr>
              <a:t>.</a:t>
            </a:r>
            <a:endParaRPr sz="2800" b="0" cap="none" dirty="0">
              <a:solidFill>
                <a:srgbClr val="23438E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03" name="Google Shape;503;p17"/>
          <p:cNvSpPr txBox="1">
            <a:spLocks noGrp="1"/>
          </p:cNvSpPr>
          <p:nvPr>
            <p:ph type="title"/>
          </p:nvPr>
        </p:nvSpPr>
        <p:spPr>
          <a:xfrm>
            <a:off x="675523" y="464715"/>
            <a:ext cx="10841287" cy="1772793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4040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Gill Sans"/>
              <a:buNone/>
            </a:pPr>
            <a:r>
              <a:rPr lang="en-US" sz="4800" cap="none" dirty="0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rPr>
              <a:t>In the interview, there are </a:t>
            </a:r>
            <a:br>
              <a:rPr lang="en-US" sz="4800" cap="none" dirty="0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rPr>
            </a:br>
            <a:r>
              <a:rPr lang="en-US" sz="4800" cap="none" dirty="0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rPr>
              <a:t>TWO types of people</a:t>
            </a:r>
            <a:endParaRPr dirty="0"/>
          </a:p>
        </p:txBody>
      </p:sp>
      <p:sp>
        <p:nvSpPr>
          <p:cNvPr id="504" name="Google Shape;504;p17"/>
          <p:cNvSpPr txBox="1">
            <a:spLocks noGrp="1"/>
          </p:cNvSpPr>
          <p:nvPr>
            <p:ph type="body" idx="1"/>
          </p:nvPr>
        </p:nvSpPr>
        <p:spPr>
          <a:xfrm>
            <a:off x="675190" y="2313433"/>
            <a:ext cx="5420810" cy="704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2400">
                <a:solidFill>
                  <a:srgbClr val="3F3F3F"/>
                </a:solidFill>
              </a:rPr>
              <a:t>LOW PERFORMER (</a:t>
            </a:r>
            <a:r>
              <a:rPr lang="en-US" sz="2400" cap="none">
                <a:solidFill>
                  <a:srgbClr val="3F3F3F"/>
                </a:solidFill>
              </a:rPr>
              <a:t>Lp</a:t>
            </a:r>
            <a:r>
              <a:rPr lang="en-US" sz="2400">
                <a:solidFill>
                  <a:srgbClr val="3F3F3F"/>
                </a:solidFill>
              </a:rPr>
              <a:t>)</a:t>
            </a:r>
            <a:endParaRPr/>
          </a:p>
        </p:txBody>
      </p:sp>
      <p:sp>
        <p:nvSpPr>
          <p:cNvPr id="505" name="Google Shape;505;p17"/>
          <p:cNvSpPr txBox="1">
            <a:spLocks noGrp="1"/>
          </p:cNvSpPr>
          <p:nvPr>
            <p:ph type="body" idx="4"/>
          </p:nvPr>
        </p:nvSpPr>
        <p:spPr>
          <a:xfrm>
            <a:off x="6096000" y="2313433"/>
            <a:ext cx="5420810" cy="704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2400" b="1" dirty="0">
                <a:solidFill>
                  <a:srgbClr val="23438E"/>
                </a:solidFill>
              </a:rPr>
              <a:t>HIGH PERFORMER (HP)</a:t>
            </a:r>
            <a:endParaRPr dirty="0"/>
          </a:p>
        </p:txBody>
      </p:sp>
      <p:pic>
        <p:nvPicPr>
          <p:cNvPr id="506" name="Google Shape;506;p17" descr="Empty battery outline"/>
          <p:cNvPicPr preferRelativeResize="0"/>
          <p:nvPr/>
        </p:nvPicPr>
        <p:blipFill rotWithShape="1">
          <a:blip r:embed="rId3">
            <a:alphaModFix/>
          </a:blip>
          <a:srcRect t="21830" b="24355"/>
          <a:stretch/>
        </p:blipFill>
        <p:spPr>
          <a:xfrm>
            <a:off x="2076055" y="3017519"/>
            <a:ext cx="2619080" cy="1409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17" descr="Full battery outline"/>
          <p:cNvPicPr preferRelativeResize="0"/>
          <p:nvPr/>
        </p:nvPicPr>
        <p:blipFill rotWithShape="1">
          <a:blip r:embed="rId4">
            <a:alphaModFix/>
          </a:blip>
          <a:srcRect t="21830" b="24355"/>
          <a:stretch/>
        </p:blipFill>
        <p:spPr>
          <a:xfrm>
            <a:off x="7496865" y="3017519"/>
            <a:ext cx="2619080" cy="1409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CAFF461-F0B8-014D-4B1C-96F414D153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" y="6400801"/>
            <a:ext cx="12191980" cy="454109"/>
          </a:xfrm>
          <a:prstGeom prst="rect">
            <a:avLst/>
          </a:prstGeom>
        </p:spPr>
      </p:pic>
      <p:pic>
        <p:nvPicPr>
          <p:cNvPr id="3" name="Google Shape;763;p38" descr="A blue and green logo&#10;&#10;Description automatically generated">
            <a:extLst>
              <a:ext uri="{FF2B5EF4-FFF2-40B4-BE49-F238E27FC236}">
                <a16:creationId xmlns:a16="http://schemas.microsoft.com/office/drawing/2014/main" id="{B068E645-FEB7-931E-98C0-DEA3373C0AF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8350" y="6431957"/>
            <a:ext cx="391795" cy="39179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6E7B84F8-64D5-4759-22B0-A4652CC53130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697890" y="6444974"/>
            <a:ext cx="365760" cy="365760"/>
          </a:xfrm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18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15" name="Google Shape;515;p18"/>
          <p:cNvSpPr txBox="1">
            <a:spLocks noGrp="1"/>
          </p:cNvSpPr>
          <p:nvPr>
            <p:ph type="title"/>
          </p:nvPr>
        </p:nvSpPr>
        <p:spPr>
          <a:xfrm>
            <a:off x="675523" y="464715"/>
            <a:ext cx="10841287" cy="1772793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4040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Gill Sans"/>
              <a:buNone/>
            </a:pPr>
            <a:r>
              <a:rPr lang="en-US" sz="4800" cap="non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rPr>
              <a:t>TWO TYPES OF PEOPLE</a:t>
            </a:r>
            <a:endParaRPr/>
          </a:p>
        </p:txBody>
      </p:sp>
      <p:sp>
        <p:nvSpPr>
          <p:cNvPr id="516" name="Google Shape;516;p18"/>
          <p:cNvSpPr txBox="1">
            <a:spLocks noGrp="1"/>
          </p:cNvSpPr>
          <p:nvPr>
            <p:ph type="body" idx="1"/>
          </p:nvPr>
        </p:nvSpPr>
        <p:spPr>
          <a:xfrm>
            <a:off x="675190" y="2313433"/>
            <a:ext cx="5420810" cy="704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2400">
                <a:solidFill>
                  <a:srgbClr val="3F3F3F"/>
                </a:solidFill>
              </a:rPr>
              <a:t>LOW PERFORMER (</a:t>
            </a:r>
            <a:r>
              <a:rPr lang="en-US" sz="2400" cap="none">
                <a:solidFill>
                  <a:srgbClr val="3F3F3F"/>
                </a:solidFill>
              </a:rPr>
              <a:t>Lp</a:t>
            </a:r>
            <a:r>
              <a:rPr lang="en-US" sz="2400">
                <a:solidFill>
                  <a:srgbClr val="3F3F3F"/>
                </a:solidFill>
              </a:rPr>
              <a:t>)</a:t>
            </a:r>
            <a:endParaRPr/>
          </a:p>
        </p:txBody>
      </p:sp>
      <p:sp>
        <p:nvSpPr>
          <p:cNvPr id="517" name="Google Shape;517;p18"/>
          <p:cNvSpPr txBox="1">
            <a:spLocks noGrp="1"/>
          </p:cNvSpPr>
          <p:nvPr>
            <p:ph type="body" idx="4"/>
          </p:nvPr>
        </p:nvSpPr>
        <p:spPr>
          <a:xfrm>
            <a:off x="6096000" y="2313433"/>
            <a:ext cx="5420810" cy="704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2400" b="1">
                <a:solidFill>
                  <a:srgbClr val="23438E"/>
                </a:solidFill>
              </a:rPr>
              <a:t>HIGH PERFORMER (HP)</a:t>
            </a:r>
            <a:endParaRPr/>
          </a:p>
        </p:txBody>
      </p:sp>
      <p:pic>
        <p:nvPicPr>
          <p:cNvPr id="518" name="Google Shape;518;p18" descr="Empty battery outlin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76055" y="2445773"/>
            <a:ext cx="2619080" cy="261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18" descr="Full battery outlin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96865" y="2445773"/>
            <a:ext cx="2619080" cy="2619080"/>
          </a:xfrm>
          <a:prstGeom prst="rect">
            <a:avLst/>
          </a:prstGeom>
          <a:noFill/>
          <a:ln>
            <a:noFill/>
          </a:ln>
        </p:spPr>
      </p:pic>
      <p:sp>
        <p:nvSpPr>
          <p:cNvPr id="521" name="Google Shape;521;p18"/>
          <p:cNvSpPr txBox="1"/>
          <p:nvPr/>
        </p:nvSpPr>
        <p:spPr>
          <a:xfrm>
            <a:off x="833377" y="4550941"/>
            <a:ext cx="4429245" cy="19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</a:pPr>
            <a:r>
              <a:rPr lang="en-US" sz="2800" b="0" cap="none" dirty="0">
                <a:solidFill>
                  <a:srgbClr val="3F3F3F"/>
                </a:solidFill>
                <a:latin typeface="Gill Sans"/>
                <a:ea typeface="Gill Sans"/>
                <a:cs typeface="Gill Sans"/>
                <a:sym typeface="Gill Sans"/>
              </a:rPr>
              <a:t>1</a:t>
            </a:r>
            <a:r>
              <a:rPr lang="en-US" sz="2800" dirty="0">
                <a:solidFill>
                  <a:srgbClr val="3F3F3F"/>
                </a:solidFill>
                <a:latin typeface="Gill Sans"/>
                <a:ea typeface="Gill Sans"/>
                <a:cs typeface="Gill Sans"/>
                <a:sym typeface="Gill Sans"/>
              </a:rPr>
              <a:t>6</a:t>
            </a:r>
            <a:r>
              <a:rPr lang="en-US" sz="2800" b="0" cap="none" dirty="0">
                <a:solidFill>
                  <a:srgbClr val="3F3F3F"/>
                </a:solidFill>
                <a:latin typeface="Gill Sans"/>
                <a:ea typeface="Gill Sans"/>
                <a:cs typeface="Gill Sans"/>
                <a:sym typeface="Gill Sans"/>
              </a:rPr>
              <a:t>. </a:t>
            </a:r>
            <a:r>
              <a:rPr lang="en-US" sz="2800" b="1" u="sng" cap="none" dirty="0">
                <a:solidFill>
                  <a:srgbClr val="3F3F3F"/>
                </a:solidFill>
                <a:latin typeface="Gill Sans"/>
                <a:ea typeface="Gill Sans"/>
                <a:cs typeface="Gill Sans"/>
                <a:sym typeface="Gill Sans"/>
              </a:rPr>
              <a:t>Don’t</a:t>
            </a:r>
            <a:r>
              <a:rPr lang="en-US" sz="2800" b="1" cap="none" dirty="0">
                <a:solidFill>
                  <a:srgbClr val="3F3F3F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US" sz="2800" b="1" u="sng" cap="none" dirty="0">
                <a:solidFill>
                  <a:srgbClr val="3F3F3F"/>
                </a:solidFill>
                <a:latin typeface="Gill Sans"/>
                <a:ea typeface="Gill Sans"/>
                <a:cs typeface="Gill Sans"/>
                <a:sym typeface="Gill Sans"/>
              </a:rPr>
              <a:t>learn</a:t>
            </a:r>
            <a:r>
              <a:rPr lang="en-US" sz="2800" b="0" cap="none" dirty="0">
                <a:solidFill>
                  <a:srgbClr val="3F3F3F"/>
                </a:solidFill>
                <a:latin typeface="Gill Sans"/>
                <a:ea typeface="Gill Sans"/>
                <a:cs typeface="Gill Sans"/>
                <a:sym typeface="Gill Sans"/>
              </a:rPr>
              <a:t>.</a:t>
            </a:r>
            <a:endParaRPr dirty="0"/>
          </a:p>
        </p:txBody>
      </p:sp>
      <p:sp>
        <p:nvSpPr>
          <p:cNvPr id="522" name="Google Shape;522;p18"/>
          <p:cNvSpPr txBox="1"/>
          <p:nvPr/>
        </p:nvSpPr>
        <p:spPr>
          <a:xfrm>
            <a:off x="6387719" y="4550941"/>
            <a:ext cx="4837371" cy="19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</a:pPr>
            <a:r>
              <a:rPr lang="en-US" sz="2800" b="0" cap="none" dirty="0">
                <a:solidFill>
                  <a:srgbClr val="23438E"/>
                </a:solidFill>
                <a:latin typeface="Gill Sans"/>
                <a:ea typeface="Gill Sans"/>
                <a:cs typeface="Gill Sans"/>
                <a:sym typeface="Gill Sans"/>
              </a:rPr>
              <a:t>1</a:t>
            </a:r>
            <a:r>
              <a:rPr lang="en-US" sz="2800" dirty="0">
                <a:solidFill>
                  <a:srgbClr val="23438E"/>
                </a:solidFill>
                <a:latin typeface="Gill Sans"/>
                <a:ea typeface="Gill Sans"/>
                <a:cs typeface="Gill Sans"/>
                <a:sym typeface="Gill Sans"/>
              </a:rPr>
              <a:t>7</a:t>
            </a:r>
            <a:r>
              <a:rPr lang="en-US" sz="2800" b="0" cap="none" dirty="0">
                <a:solidFill>
                  <a:srgbClr val="23438E"/>
                </a:solidFill>
                <a:latin typeface="Gill Sans"/>
                <a:ea typeface="Gill Sans"/>
                <a:cs typeface="Gill Sans"/>
                <a:sym typeface="Gill Sans"/>
              </a:rPr>
              <a:t>. </a:t>
            </a:r>
            <a:r>
              <a:rPr lang="en-US" sz="2800" b="1" u="sng" cap="none" dirty="0">
                <a:solidFill>
                  <a:srgbClr val="23438E"/>
                </a:solidFill>
                <a:latin typeface="Gill Sans"/>
                <a:ea typeface="Gill Sans"/>
                <a:cs typeface="Gill Sans"/>
                <a:sym typeface="Gill Sans"/>
              </a:rPr>
              <a:t>Learn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523CDCC-F0F5-9BC9-BF5B-03AA2D795A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" y="6400801"/>
            <a:ext cx="12191980" cy="454109"/>
          </a:xfrm>
          <a:prstGeom prst="rect">
            <a:avLst/>
          </a:prstGeom>
        </p:spPr>
      </p:pic>
      <p:pic>
        <p:nvPicPr>
          <p:cNvPr id="3" name="Google Shape;763;p38" descr="A blue and green logo&#10;&#10;Description automatically generated">
            <a:extLst>
              <a:ext uri="{FF2B5EF4-FFF2-40B4-BE49-F238E27FC236}">
                <a16:creationId xmlns:a16="http://schemas.microsoft.com/office/drawing/2014/main" id="{55354D29-60C5-A579-57EC-A14BD7FE5C6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8350" y="6431957"/>
            <a:ext cx="391795" cy="39179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078FE937-F342-DE2B-E0F4-40F84E4D8D29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697890" y="6444974"/>
            <a:ext cx="365760" cy="365760"/>
          </a:xfrm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19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30" name="Google Shape;530;p19"/>
          <p:cNvSpPr txBox="1">
            <a:spLocks noGrp="1"/>
          </p:cNvSpPr>
          <p:nvPr>
            <p:ph type="title"/>
          </p:nvPr>
        </p:nvSpPr>
        <p:spPr>
          <a:xfrm>
            <a:off x="675523" y="464715"/>
            <a:ext cx="10841287" cy="1772793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4040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Gill Sans"/>
              <a:buNone/>
            </a:pPr>
            <a:r>
              <a:rPr lang="en-US" sz="4800" cap="non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rPr>
              <a:t>TWO TYPES OF PEOPLE</a:t>
            </a:r>
            <a:endParaRPr/>
          </a:p>
        </p:txBody>
      </p:sp>
      <p:sp>
        <p:nvSpPr>
          <p:cNvPr id="531" name="Google Shape;531;p19"/>
          <p:cNvSpPr txBox="1">
            <a:spLocks noGrp="1"/>
          </p:cNvSpPr>
          <p:nvPr>
            <p:ph type="body" idx="1"/>
          </p:nvPr>
        </p:nvSpPr>
        <p:spPr>
          <a:xfrm>
            <a:off x="675190" y="2313433"/>
            <a:ext cx="5420810" cy="704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2400">
                <a:solidFill>
                  <a:srgbClr val="3F3F3F"/>
                </a:solidFill>
              </a:rPr>
              <a:t>LOW PERFORMER (</a:t>
            </a:r>
            <a:r>
              <a:rPr lang="en-US" sz="2400" cap="none">
                <a:solidFill>
                  <a:srgbClr val="3F3F3F"/>
                </a:solidFill>
              </a:rPr>
              <a:t>Lp</a:t>
            </a:r>
            <a:r>
              <a:rPr lang="en-US" sz="2400">
                <a:solidFill>
                  <a:srgbClr val="3F3F3F"/>
                </a:solidFill>
              </a:rPr>
              <a:t>)</a:t>
            </a:r>
            <a:endParaRPr/>
          </a:p>
        </p:txBody>
      </p:sp>
      <p:sp>
        <p:nvSpPr>
          <p:cNvPr id="532" name="Google Shape;532;p19"/>
          <p:cNvSpPr txBox="1">
            <a:spLocks noGrp="1"/>
          </p:cNvSpPr>
          <p:nvPr>
            <p:ph type="body" idx="4"/>
          </p:nvPr>
        </p:nvSpPr>
        <p:spPr>
          <a:xfrm>
            <a:off x="6096000" y="2313433"/>
            <a:ext cx="5420810" cy="704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2400" b="1">
                <a:solidFill>
                  <a:srgbClr val="23438E"/>
                </a:solidFill>
              </a:rPr>
              <a:t>HIGH PERFORMER (HP)</a:t>
            </a:r>
            <a:endParaRPr/>
          </a:p>
        </p:txBody>
      </p:sp>
      <p:pic>
        <p:nvPicPr>
          <p:cNvPr id="533" name="Google Shape;533;p19" descr="Empty battery outlin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76055" y="2445773"/>
            <a:ext cx="2619080" cy="261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p19" descr="Full battery outlin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96865" y="2445773"/>
            <a:ext cx="2619080" cy="2619080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Google Shape;536;p19"/>
          <p:cNvSpPr txBox="1"/>
          <p:nvPr/>
        </p:nvSpPr>
        <p:spPr>
          <a:xfrm>
            <a:off x="833377" y="4550941"/>
            <a:ext cx="4429245" cy="19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</a:pPr>
            <a:r>
              <a:rPr lang="en-US" sz="2800" b="0" cap="none" dirty="0">
                <a:solidFill>
                  <a:srgbClr val="3F3F3F"/>
                </a:solidFill>
                <a:latin typeface="Gill Sans"/>
                <a:ea typeface="Gill Sans"/>
                <a:cs typeface="Gill Sans"/>
                <a:sym typeface="Gill Sans"/>
              </a:rPr>
              <a:t>1</a:t>
            </a:r>
            <a:r>
              <a:rPr lang="en-US" sz="2800" dirty="0">
                <a:solidFill>
                  <a:srgbClr val="3F3F3F"/>
                </a:solidFill>
                <a:latin typeface="Gill Sans"/>
                <a:ea typeface="Gill Sans"/>
                <a:cs typeface="Gill Sans"/>
                <a:sym typeface="Gill Sans"/>
              </a:rPr>
              <a:t>8</a:t>
            </a:r>
            <a:r>
              <a:rPr lang="en-US" sz="2800" b="0" cap="none" dirty="0">
                <a:solidFill>
                  <a:srgbClr val="3F3F3F"/>
                </a:solidFill>
                <a:latin typeface="Gill Sans"/>
                <a:ea typeface="Gill Sans"/>
                <a:cs typeface="Gill Sans"/>
                <a:sym typeface="Gill Sans"/>
              </a:rPr>
              <a:t>. Talk about </a:t>
            </a:r>
            <a:r>
              <a:rPr lang="en-US" sz="2800" b="1" u="sng" cap="none" dirty="0">
                <a:solidFill>
                  <a:srgbClr val="3F3F3F"/>
                </a:solidFill>
                <a:latin typeface="Gill Sans"/>
                <a:ea typeface="Gill Sans"/>
                <a:cs typeface="Gill Sans"/>
                <a:sym typeface="Gill Sans"/>
              </a:rPr>
              <a:t>other people</a:t>
            </a:r>
            <a:r>
              <a:rPr lang="en-US" sz="2800" b="0" cap="none" dirty="0">
                <a:solidFill>
                  <a:srgbClr val="3F3F3F"/>
                </a:solidFill>
                <a:latin typeface="Gill Sans"/>
                <a:ea typeface="Gill Sans"/>
                <a:cs typeface="Gill Sans"/>
                <a:sym typeface="Gill Sans"/>
              </a:rPr>
              <a:t> and the future.</a:t>
            </a:r>
            <a:endParaRPr dirty="0"/>
          </a:p>
        </p:txBody>
      </p:sp>
      <p:sp>
        <p:nvSpPr>
          <p:cNvPr id="537" name="Google Shape;537;p19"/>
          <p:cNvSpPr txBox="1"/>
          <p:nvPr/>
        </p:nvSpPr>
        <p:spPr>
          <a:xfrm>
            <a:off x="6387719" y="4550941"/>
            <a:ext cx="4837371" cy="19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</a:pPr>
            <a:r>
              <a:rPr lang="en-US" sz="2800" dirty="0">
                <a:solidFill>
                  <a:srgbClr val="23438E"/>
                </a:solidFill>
                <a:latin typeface="Gill Sans"/>
                <a:ea typeface="Gill Sans"/>
                <a:cs typeface="Gill Sans"/>
                <a:sym typeface="Gill Sans"/>
              </a:rPr>
              <a:t>19. </a:t>
            </a:r>
            <a:r>
              <a:rPr lang="en-US" sz="2800" b="0" cap="none" dirty="0">
                <a:solidFill>
                  <a:srgbClr val="23438E"/>
                </a:solidFill>
                <a:latin typeface="Gill Sans"/>
                <a:ea typeface="Gill Sans"/>
                <a:cs typeface="Gill Sans"/>
                <a:sym typeface="Gill Sans"/>
              </a:rPr>
              <a:t>Talk about themselves and the </a:t>
            </a:r>
            <a:r>
              <a:rPr lang="en-US" sz="2800" b="1" u="sng" cap="none" dirty="0">
                <a:solidFill>
                  <a:srgbClr val="23438E"/>
                </a:solidFill>
                <a:latin typeface="Gill Sans"/>
                <a:ea typeface="Gill Sans"/>
                <a:cs typeface="Gill Sans"/>
                <a:sym typeface="Gill Sans"/>
              </a:rPr>
              <a:t>past</a:t>
            </a:r>
            <a:r>
              <a:rPr lang="en-US" sz="2800" b="1" cap="none" dirty="0">
                <a:solidFill>
                  <a:srgbClr val="23438E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US" sz="2800" b="0" cap="none" dirty="0">
                <a:solidFill>
                  <a:srgbClr val="23438E"/>
                </a:solidFill>
                <a:latin typeface="Gill Sans"/>
                <a:ea typeface="Gill Sans"/>
                <a:cs typeface="Gill Sans"/>
                <a:sym typeface="Gill Sans"/>
              </a:rPr>
              <a:t>(what they learned from their experience).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9D7032-F173-BDF4-DA44-1251C19804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" y="6400801"/>
            <a:ext cx="12191980" cy="454109"/>
          </a:xfrm>
          <a:prstGeom prst="rect">
            <a:avLst/>
          </a:prstGeom>
        </p:spPr>
      </p:pic>
      <p:pic>
        <p:nvPicPr>
          <p:cNvPr id="3" name="Google Shape;763;p38" descr="A blue and green logo&#10;&#10;Description automatically generated">
            <a:extLst>
              <a:ext uri="{FF2B5EF4-FFF2-40B4-BE49-F238E27FC236}">
                <a16:creationId xmlns:a16="http://schemas.microsoft.com/office/drawing/2014/main" id="{ADB3A177-11A6-9EAA-83B1-56F59990BF0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8350" y="6431957"/>
            <a:ext cx="391795" cy="39179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53D7DCC1-3E1E-2349-07E3-83EE3D736794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697890" y="6444974"/>
            <a:ext cx="365760" cy="365760"/>
          </a:xfrm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20"/>
          <p:cNvSpPr txBox="1">
            <a:spLocks noGrp="1"/>
          </p:cNvSpPr>
          <p:nvPr>
            <p:ph type="body" idx="1"/>
          </p:nvPr>
        </p:nvSpPr>
        <p:spPr>
          <a:xfrm>
            <a:off x="1067316" y="1706251"/>
            <a:ext cx="10057365" cy="4524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2" spcCol="9144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400" dirty="0"/>
              <a:t>They want individual recognition</a:t>
            </a:r>
            <a:endParaRPr sz="2400" dirty="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sz="2400" dirty="0"/>
              <a:t>When faced with something new, they make excuses as to why it won’t work</a:t>
            </a:r>
            <a:endParaRPr sz="2400" dirty="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sz="2400" dirty="0"/>
              <a:t>Are quick to blame and eager to escape accountability</a:t>
            </a:r>
            <a:endParaRPr sz="2400" dirty="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sz="2400" dirty="0">
                <a:solidFill>
                  <a:srgbClr val="000000"/>
                </a:solidFill>
              </a:rPr>
              <a:t>Throw up their hands, resist, and complain</a:t>
            </a:r>
            <a:endParaRPr sz="2400" dirty="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sz="2400" dirty="0"/>
              <a:t>Will have a negative disposition</a:t>
            </a:r>
            <a:endParaRPr sz="2400" dirty="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sz="2400" dirty="0"/>
              <a:t>Push back</a:t>
            </a:r>
            <a:endParaRPr sz="2400" dirty="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sz="2400" dirty="0"/>
              <a:t>Find ways to blame someone else for all the problems</a:t>
            </a:r>
            <a:endParaRPr sz="2400" dirty="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sz="2400" dirty="0"/>
              <a:t>Don’t follow thru</a:t>
            </a:r>
            <a:endParaRPr sz="2400" dirty="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sz="2400" dirty="0"/>
              <a:t>Are argumentative</a:t>
            </a:r>
            <a:endParaRPr sz="2400" dirty="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sz="2400" dirty="0"/>
              <a:t>Highly sensitive</a:t>
            </a:r>
            <a:endParaRPr sz="2400" dirty="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sz="2400" dirty="0"/>
              <a:t>Struggle to communicate across functional lines</a:t>
            </a:r>
            <a:endParaRPr sz="2400" dirty="0"/>
          </a:p>
        </p:txBody>
      </p:sp>
      <p:sp>
        <p:nvSpPr>
          <p:cNvPr id="545" name="Google Shape;545;p20"/>
          <p:cNvSpPr txBox="1">
            <a:spLocks noGrp="1"/>
          </p:cNvSpPr>
          <p:nvPr>
            <p:ph type="title"/>
          </p:nvPr>
        </p:nvSpPr>
        <p:spPr>
          <a:xfrm>
            <a:off x="1067317" y="430591"/>
            <a:ext cx="10057365" cy="118872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Gill Sans"/>
              <a:buNone/>
            </a:pPr>
            <a:r>
              <a:rPr lang="en-US" b="1" dirty="0"/>
              <a:t>WHAT IS A LOW PERFORMER? </a:t>
            </a:r>
            <a:br>
              <a:rPr lang="en-US" b="1" dirty="0"/>
            </a:br>
            <a:r>
              <a:rPr lang="en-US" b="1" dirty="0"/>
              <a:t>(workbook, p. 6)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945B6F-A326-62EC-C9AF-C79EA2B355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" y="6400801"/>
            <a:ext cx="12191980" cy="454109"/>
          </a:xfrm>
          <a:prstGeom prst="rect">
            <a:avLst/>
          </a:prstGeom>
        </p:spPr>
      </p:pic>
      <p:pic>
        <p:nvPicPr>
          <p:cNvPr id="3" name="Google Shape;763;p38" descr="A blue and green logo&#10;&#10;Description automatically generated">
            <a:extLst>
              <a:ext uri="{FF2B5EF4-FFF2-40B4-BE49-F238E27FC236}">
                <a16:creationId xmlns:a16="http://schemas.microsoft.com/office/drawing/2014/main" id="{7E730CBC-6713-23A4-D574-5A2C79331E8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8350" y="6431957"/>
            <a:ext cx="391795" cy="39179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017EB38C-DE38-F7E4-3817-B9211CDF8F67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697890" y="6444974"/>
            <a:ext cx="365760" cy="365760"/>
          </a:xfrm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17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6C1-66F5-78E4-0531-02918E90F169}"/>
              </a:ext>
            </a:extLst>
          </p:cNvPr>
          <p:cNvCxnSpPr/>
          <p:nvPr/>
        </p:nvCxnSpPr>
        <p:spPr>
          <a:xfrm>
            <a:off x="6096000" y="1872343"/>
            <a:ext cx="0" cy="42236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21"/>
          <p:cNvSpPr txBox="1">
            <a:spLocks noGrp="1"/>
          </p:cNvSpPr>
          <p:nvPr>
            <p:ph type="body" idx="1"/>
          </p:nvPr>
        </p:nvSpPr>
        <p:spPr>
          <a:xfrm>
            <a:off x="1067316" y="1706251"/>
            <a:ext cx="10057365" cy="4694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2" spcCol="914400" anchor="t" anchorCtr="0">
            <a:normAutofit fontScale="92500" lnSpcReduction="1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sz="2400" dirty="0"/>
              <a:t>Highly collaborative</a:t>
            </a:r>
            <a:endParaRPr sz="2400" dirty="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rPr lang="en-US" sz="2400" dirty="0"/>
              <a:t>Help each other W/O being asked</a:t>
            </a:r>
            <a:endParaRPr sz="2400" dirty="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rPr lang="en-US" sz="2400" dirty="0"/>
              <a:t>Recognition is not required</a:t>
            </a:r>
            <a:endParaRPr sz="2400" dirty="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rPr lang="en-US" sz="2400" dirty="0"/>
              <a:t>Self-directed learners</a:t>
            </a:r>
            <a:endParaRPr sz="2400" dirty="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rPr lang="en-US" sz="2400" dirty="0"/>
              <a:t>Quick to get the information they need if they don’t know something</a:t>
            </a:r>
            <a:endParaRPr sz="2400" dirty="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rPr lang="en-US" sz="2400" dirty="0">
                <a:solidFill>
                  <a:srgbClr val="000000"/>
                </a:solidFill>
              </a:rPr>
              <a:t>Are not interested in finding a source to blame</a:t>
            </a:r>
            <a:endParaRPr sz="2400" dirty="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rPr lang="en-US" sz="2400" dirty="0"/>
              <a:t>Proactively acquire new skills</a:t>
            </a:r>
            <a:endParaRPr sz="2400" dirty="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rPr lang="en-US" sz="2400" dirty="0"/>
              <a:t>Have a positive disposition</a:t>
            </a:r>
            <a:endParaRPr sz="2400" dirty="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rPr lang="en-US" sz="2400" dirty="0"/>
              <a:t>Go and figure out what to do</a:t>
            </a:r>
            <a:endParaRPr sz="2400" dirty="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rPr lang="en-US" sz="2400" dirty="0"/>
              <a:t>Ask questions to gain greater clarity</a:t>
            </a:r>
            <a:endParaRPr sz="2400" dirty="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rPr lang="en-US" sz="2400" dirty="0"/>
              <a:t>Go out of their way to support their peers</a:t>
            </a:r>
            <a:endParaRPr sz="2400" dirty="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rPr lang="en-US" sz="2400" dirty="0"/>
              <a:t>Follow thru and are serious about company promises</a:t>
            </a:r>
            <a:endParaRPr sz="2400" dirty="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rPr lang="en-US" sz="2400" dirty="0"/>
              <a:t>Choose their words carefully and help solve problems</a:t>
            </a:r>
            <a:endParaRPr sz="2400" dirty="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rPr lang="en-US" sz="2400" dirty="0"/>
              <a:t>Hear and respond with needed changes</a:t>
            </a:r>
            <a:endParaRPr sz="2400" dirty="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rPr lang="en-US" sz="2400" dirty="0"/>
              <a:t>Adapt to overcoming hurdles</a:t>
            </a:r>
          </a:p>
          <a:p>
            <a:pPr marL="0" indent="0">
              <a:buSzPct val="100000"/>
              <a:buNone/>
            </a:pPr>
            <a:endParaRPr lang="en-US" sz="2400" dirty="0"/>
          </a:p>
        </p:txBody>
      </p:sp>
      <p:sp>
        <p:nvSpPr>
          <p:cNvPr id="553" name="Google Shape;553;p21"/>
          <p:cNvSpPr txBox="1">
            <a:spLocks noGrp="1"/>
          </p:cNvSpPr>
          <p:nvPr>
            <p:ph type="title"/>
          </p:nvPr>
        </p:nvSpPr>
        <p:spPr>
          <a:xfrm>
            <a:off x="1067317" y="430591"/>
            <a:ext cx="10057365" cy="118872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Gill Sans"/>
              <a:buNone/>
            </a:pPr>
            <a:r>
              <a:rPr lang="en-US" b="1" dirty="0"/>
              <a:t>WHAT IS A HIGH PERFORMER? </a:t>
            </a:r>
            <a:br>
              <a:rPr lang="en-US" b="1" dirty="0"/>
            </a:br>
            <a:r>
              <a:rPr lang="en-US" b="1" dirty="0"/>
              <a:t>(workbook, p. 7)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1B0E082-45A5-CD93-B8AB-C81867119A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" y="6400801"/>
            <a:ext cx="12191980" cy="454109"/>
          </a:xfrm>
          <a:prstGeom prst="rect">
            <a:avLst/>
          </a:prstGeom>
        </p:spPr>
      </p:pic>
      <p:pic>
        <p:nvPicPr>
          <p:cNvPr id="3" name="Google Shape;763;p38" descr="A blue and green logo&#10;&#10;Description automatically generated">
            <a:extLst>
              <a:ext uri="{FF2B5EF4-FFF2-40B4-BE49-F238E27FC236}">
                <a16:creationId xmlns:a16="http://schemas.microsoft.com/office/drawing/2014/main" id="{81B090DA-7AC4-99B4-6FF2-4C5851895C8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8350" y="6431957"/>
            <a:ext cx="391795" cy="39179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4D49FC97-DB5D-9D88-5350-E7D5B398940E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697890" y="6444974"/>
            <a:ext cx="365760" cy="365760"/>
          </a:xfrm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18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297AE37-D65E-9EA8-7134-AF7303E0063A}"/>
              </a:ext>
            </a:extLst>
          </p:cNvPr>
          <p:cNvCxnSpPr/>
          <p:nvPr/>
        </p:nvCxnSpPr>
        <p:spPr>
          <a:xfrm>
            <a:off x="6096000" y="1872343"/>
            <a:ext cx="0" cy="42236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23"/>
          <p:cNvSpPr txBox="1">
            <a:spLocks noGrp="1"/>
          </p:cNvSpPr>
          <p:nvPr>
            <p:ph type="title"/>
          </p:nvPr>
        </p:nvSpPr>
        <p:spPr>
          <a:xfrm>
            <a:off x="1067316" y="430591"/>
            <a:ext cx="10057365" cy="118872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Gill Sans"/>
              <a:buNone/>
            </a:pPr>
            <a:r>
              <a:rPr lang="en-US" b="1" dirty="0"/>
              <a:t>ALIGNMENT</a:t>
            </a:r>
            <a:endParaRPr dirty="0"/>
          </a:p>
        </p:txBody>
      </p:sp>
      <p:sp>
        <p:nvSpPr>
          <p:cNvPr id="589" name="Google Shape;589;p23"/>
          <p:cNvSpPr txBox="1">
            <a:spLocks noGrp="1"/>
          </p:cNvSpPr>
          <p:nvPr>
            <p:ph type="body" idx="1"/>
          </p:nvPr>
        </p:nvSpPr>
        <p:spPr>
          <a:xfrm>
            <a:off x="1067318" y="2113614"/>
            <a:ext cx="10057363" cy="3522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z="3600" dirty="0"/>
              <a:t>20. We can change </a:t>
            </a:r>
            <a:r>
              <a:rPr lang="en-US" sz="3600" b="1" u="sng" dirty="0"/>
              <a:t>skill</a:t>
            </a:r>
            <a:r>
              <a:rPr lang="en-US" sz="3600" dirty="0"/>
              <a:t> levels,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600"/>
              <a:buNone/>
            </a:pPr>
            <a:r>
              <a:rPr lang="en-US" sz="3600" dirty="0"/>
              <a:t>                      21. But we can’t change </a:t>
            </a:r>
            <a:r>
              <a:rPr lang="en-US" sz="3600" b="1" u="sng" dirty="0"/>
              <a:t>character.</a:t>
            </a:r>
            <a:r>
              <a:rPr lang="en-US" sz="3600" dirty="0"/>
              <a:t>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600"/>
              <a:buNone/>
            </a:pPr>
            <a:endParaRPr sz="3600" dirty="0"/>
          </a:p>
          <a:p>
            <a:pPr marL="0" lvl="0" indent="0" algn="ctr">
              <a:buSzPts val="3600"/>
              <a:buNone/>
            </a:pPr>
            <a:r>
              <a:rPr lang="en-US" sz="3600" b="1" dirty="0"/>
              <a:t>Alignment in character is a non-negotiable.</a:t>
            </a:r>
            <a:endParaRPr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7C35C0-18F5-5B86-3CFA-0993AE33BF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" y="6400801"/>
            <a:ext cx="12191980" cy="454109"/>
          </a:xfrm>
          <a:prstGeom prst="rect">
            <a:avLst/>
          </a:prstGeom>
        </p:spPr>
      </p:pic>
      <p:pic>
        <p:nvPicPr>
          <p:cNvPr id="3" name="Google Shape;763;p38" descr="A blue and green logo&#10;&#10;Description automatically generated">
            <a:extLst>
              <a:ext uri="{FF2B5EF4-FFF2-40B4-BE49-F238E27FC236}">
                <a16:creationId xmlns:a16="http://schemas.microsoft.com/office/drawing/2014/main" id="{0AC98A2F-0103-6972-4053-62B9AC02A56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8350" y="6431957"/>
            <a:ext cx="391795" cy="39179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F322D6C6-6A9F-924A-EFFC-CAC5B998A8C2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697890" y="6444974"/>
            <a:ext cx="365760" cy="365760"/>
          </a:xfrm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70CB2-D081-D223-EBAC-3CDC3E9D00B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2187" y="1352395"/>
            <a:ext cx="3099087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Agenda</a:t>
            </a:r>
            <a:br>
              <a:rPr lang="en-US" dirty="0"/>
            </a:br>
            <a:r>
              <a:rPr lang="en-US" dirty="0"/>
              <a:t>+</a:t>
            </a:r>
            <a:br>
              <a:rPr lang="en-US" dirty="0"/>
            </a:br>
            <a:r>
              <a:rPr lang="en-US" dirty="0"/>
              <a:t>Workbook</a:t>
            </a:r>
          </a:p>
        </p:txBody>
      </p:sp>
      <p:grpSp>
        <p:nvGrpSpPr>
          <p:cNvPr id="4" name="Google Shape;316;p2">
            <a:extLst>
              <a:ext uri="{FF2B5EF4-FFF2-40B4-BE49-F238E27FC236}">
                <a16:creationId xmlns:a16="http://schemas.microsoft.com/office/drawing/2014/main" id="{A1C05CF0-3C38-EB13-CD07-C4C106D3C7EC}"/>
              </a:ext>
            </a:extLst>
          </p:cNvPr>
          <p:cNvGrpSpPr/>
          <p:nvPr/>
        </p:nvGrpSpPr>
        <p:grpSpPr>
          <a:xfrm>
            <a:off x="5619750" y="967245"/>
            <a:ext cx="5607050" cy="4923509"/>
            <a:chOff x="0" y="2045"/>
            <a:chExt cx="5607050" cy="4923509"/>
          </a:xfrm>
        </p:grpSpPr>
        <p:sp>
          <p:nvSpPr>
            <p:cNvPr id="5" name="Google Shape;317;p2">
              <a:extLst>
                <a:ext uri="{FF2B5EF4-FFF2-40B4-BE49-F238E27FC236}">
                  <a16:creationId xmlns:a16="http://schemas.microsoft.com/office/drawing/2014/main" id="{462EB326-3B2F-6E1C-68ED-40A4DC8C5394}"/>
                </a:ext>
              </a:extLst>
            </p:cNvPr>
            <p:cNvSpPr/>
            <p:nvPr/>
          </p:nvSpPr>
          <p:spPr>
            <a:xfrm>
              <a:off x="0" y="2045"/>
              <a:ext cx="5607050" cy="1036528"/>
            </a:xfrm>
            <a:prstGeom prst="roundRect">
              <a:avLst>
                <a:gd name="adj" fmla="val 10000"/>
              </a:avLst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318;p2">
              <a:extLst>
                <a:ext uri="{FF2B5EF4-FFF2-40B4-BE49-F238E27FC236}">
                  <a16:creationId xmlns:a16="http://schemas.microsoft.com/office/drawing/2014/main" id="{377157A4-0DAF-0806-572C-D518785CEFF8}"/>
                </a:ext>
              </a:extLst>
            </p:cNvPr>
            <p:cNvSpPr/>
            <p:nvPr/>
          </p:nvSpPr>
          <p:spPr>
            <a:xfrm>
              <a:off x="313549" y="235264"/>
              <a:ext cx="570090" cy="57009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19;p2">
              <a:extLst>
                <a:ext uri="{FF2B5EF4-FFF2-40B4-BE49-F238E27FC236}">
                  <a16:creationId xmlns:a16="http://schemas.microsoft.com/office/drawing/2014/main" id="{974A0B08-D9D7-8662-1107-A38508615E13}"/>
                </a:ext>
              </a:extLst>
            </p:cNvPr>
            <p:cNvSpPr/>
            <p:nvPr/>
          </p:nvSpPr>
          <p:spPr>
            <a:xfrm>
              <a:off x="1197190" y="2045"/>
              <a:ext cx="4409859" cy="10365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20;p2">
              <a:extLst>
                <a:ext uri="{FF2B5EF4-FFF2-40B4-BE49-F238E27FC236}">
                  <a16:creationId xmlns:a16="http://schemas.microsoft.com/office/drawing/2014/main" id="{A3F4E195-3833-6C39-13B9-42B25B40C7B5}"/>
                </a:ext>
              </a:extLst>
            </p:cNvPr>
            <p:cNvSpPr txBox="1"/>
            <p:nvPr/>
          </p:nvSpPr>
          <p:spPr>
            <a:xfrm>
              <a:off x="1197190" y="2045"/>
              <a:ext cx="4409859" cy="10365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9675" tIns="109675" rIns="109675" bIns="109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Gill Sans"/>
                <a:buNone/>
              </a:pPr>
              <a:r>
                <a:rPr lang="en-US" sz="2200" b="1" i="0" u="none" strike="noStrike" cap="none" dirty="0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A New Way to Hire</a:t>
              </a:r>
              <a:endParaRPr sz="2200" b="0" i="0" u="none" strike="noStrike" cap="none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9" name="Google Shape;321;p2">
              <a:extLst>
                <a:ext uri="{FF2B5EF4-FFF2-40B4-BE49-F238E27FC236}">
                  <a16:creationId xmlns:a16="http://schemas.microsoft.com/office/drawing/2014/main" id="{1DE2462E-D3B3-4640-AB3E-C3983A6A25FD}"/>
                </a:ext>
              </a:extLst>
            </p:cNvPr>
            <p:cNvSpPr/>
            <p:nvPr/>
          </p:nvSpPr>
          <p:spPr>
            <a:xfrm>
              <a:off x="0" y="1297705"/>
              <a:ext cx="5607050" cy="1036528"/>
            </a:xfrm>
            <a:prstGeom prst="roundRect">
              <a:avLst>
                <a:gd name="adj" fmla="val 10000"/>
              </a:avLst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22;p2">
              <a:extLst>
                <a:ext uri="{FF2B5EF4-FFF2-40B4-BE49-F238E27FC236}">
                  <a16:creationId xmlns:a16="http://schemas.microsoft.com/office/drawing/2014/main" id="{D4D3A7A1-D342-C90C-D728-0EE63510EDAA}"/>
                </a:ext>
              </a:extLst>
            </p:cNvPr>
            <p:cNvSpPr/>
            <p:nvPr/>
          </p:nvSpPr>
          <p:spPr>
            <a:xfrm>
              <a:off x="313549" y="1530924"/>
              <a:ext cx="570090" cy="57009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23;p2">
              <a:extLst>
                <a:ext uri="{FF2B5EF4-FFF2-40B4-BE49-F238E27FC236}">
                  <a16:creationId xmlns:a16="http://schemas.microsoft.com/office/drawing/2014/main" id="{B96EAE7F-40FF-8B82-28D6-E93AEE743440}"/>
                </a:ext>
              </a:extLst>
            </p:cNvPr>
            <p:cNvSpPr/>
            <p:nvPr/>
          </p:nvSpPr>
          <p:spPr>
            <a:xfrm>
              <a:off x="1197190" y="1297705"/>
              <a:ext cx="4409859" cy="10365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24;p2">
              <a:extLst>
                <a:ext uri="{FF2B5EF4-FFF2-40B4-BE49-F238E27FC236}">
                  <a16:creationId xmlns:a16="http://schemas.microsoft.com/office/drawing/2014/main" id="{C673D4E1-4C9A-C0FF-D016-7B58A6E1063D}"/>
                </a:ext>
              </a:extLst>
            </p:cNvPr>
            <p:cNvSpPr txBox="1"/>
            <p:nvPr/>
          </p:nvSpPr>
          <p:spPr>
            <a:xfrm>
              <a:off x="1197190" y="1297705"/>
              <a:ext cx="4409859" cy="10365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9675" tIns="109675" rIns="109675" bIns="109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Gill Sans"/>
                <a:buNone/>
              </a:pPr>
              <a:r>
                <a:rPr lang="en-US" sz="2200" b="1" i="0" u="none" strike="noStrike" cap="none" dirty="0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Crafting a Great Interview</a:t>
              </a:r>
              <a:endParaRPr sz="2200" b="0" i="0" u="none" strike="noStrike" cap="none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3" name="Google Shape;325;p2">
              <a:extLst>
                <a:ext uri="{FF2B5EF4-FFF2-40B4-BE49-F238E27FC236}">
                  <a16:creationId xmlns:a16="http://schemas.microsoft.com/office/drawing/2014/main" id="{214E2ECC-E391-20B3-1DEA-8DDCAABA0DD0}"/>
                </a:ext>
              </a:extLst>
            </p:cNvPr>
            <p:cNvSpPr/>
            <p:nvPr/>
          </p:nvSpPr>
          <p:spPr>
            <a:xfrm>
              <a:off x="0" y="2593366"/>
              <a:ext cx="5607050" cy="1036528"/>
            </a:xfrm>
            <a:prstGeom prst="roundRect">
              <a:avLst>
                <a:gd name="adj" fmla="val 10000"/>
              </a:avLst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26;p2">
              <a:extLst>
                <a:ext uri="{FF2B5EF4-FFF2-40B4-BE49-F238E27FC236}">
                  <a16:creationId xmlns:a16="http://schemas.microsoft.com/office/drawing/2014/main" id="{46BDB476-339F-DFB0-EFBE-33E6CFD85831}"/>
                </a:ext>
              </a:extLst>
            </p:cNvPr>
            <p:cNvSpPr/>
            <p:nvPr/>
          </p:nvSpPr>
          <p:spPr>
            <a:xfrm>
              <a:off x="313549" y="2826584"/>
              <a:ext cx="570090" cy="57009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27;p2">
              <a:extLst>
                <a:ext uri="{FF2B5EF4-FFF2-40B4-BE49-F238E27FC236}">
                  <a16:creationId xmlns:a16="http://schemas.microsoft.com/office/drawing/2014/main" id="{8C30FD48-4035-21F7-D2A7-49F3FDE536F6}"/>
                </a:ext>
              </a:extLst>
            </p:cNvPr>
            <p:cNvSpPr/>
            <p:nvPr/>
          </p:nvSpPr>
          <p:spPr>
            <a:xfrm>
              <a:off x="1197190" y="2593366"/>
              <a:ext cx="4409859" cy="10365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28;p2">
              <a:extLst>
                <a:ext uri="{FF2B5EF4-FFF2-40B4-BE49-F238E27FC236}">
                  <a16:creationId xmlns:a16="http://schemas.microsoft.com/office/drawing/2014/main" id="{236C6835-85AF-C431-B895-B21B7A646274}"/>
                </a:ext>
              </a:extLst>
            </p:cNvPr>
            <p:cNvSpPr txBox="1"/>
            <p:nvPr/>
          </p:nvSpPr>
          <p:spPr>
            <a:xfrm>
              <a:off x="1197190" y="2593366"/>
              <a:ext cx="4409859" cy="10365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9675" tIns="109675" rIns="109675" bIns="109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Gill Sans"/>
                <a:buNone/>
              </a:pPr>
              <a:r>
                <a:rPr lang="en-US" sz="2200" b="1" i="0" u="none" strike="noStrike" cap="none" dirty="0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The Interview/Doc Review</a:t>
              </a:r>
              <a:endParaRPr sz="2200" b="0" i="0" u="none" strike="noStrike" cap="none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7" name="Google Shape;329;p2">
              <a:extLst>
                <a:ext uri="{FF2B5EF4-FFF2-40B4-BE49-F238E27FC236}">
                  <a16:creationId xmlns:a16="http://schemas.microsoft.com/office/drawing/2014/main" id="{323B79B7-D970-5A8C-3D23-88C0642BE9CF}"/>
                </a:ext>
              </a:extLst>
            </p:cNvPr>
            <p:cNvSpPr/>
            <p:nvPr/>
          </p:nvSpPr>
          <p:spPr>
            <a:xfrm>
              <a:off x="0" y="3889026"/>
              <a:ext cx="5607050" cy="1036528"/>
            </a:xfrm>
            <a:prstGeom prst="roundRect">
              <a:avLst>
                <a:gd name="adj" fmla="val 10000"/>
              </a:avLst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30;p2">
              <a:extLst>
                <a:ext uri="{FF2B5EF4-FFF2-40B4-BE49-F238E27FC236}">
                  <a16:creationId xmlns:a16="http://schemas.microsoft.com/office/drawing/2014/main" id="{C27CCF2F-9D98-AA66-4F3C-9E44290D5103}"/>
                </a:ext>
              </a:extLst>
            </p:cNvPr>
            <p:cNvSpPr/>
            <p:nvPr/>
          </p:nvSpPr>
          <p:spPr>
            <a:xfrm>
              <a:off x="313549" y="4122245"/>
              <a:ext cx="570090" cy="570090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31;p2">
              <a:extLst>
                <a:ext uri="{FF2B5EF4-FFF2-40B4-BE49-F238E27FC236}">
                  <a16:creationId xmlns:a16="http://schemas.microsoft.com/office/drawing/2014/main" id="{B25D0358-AE74-FE3B-04CD-434472FE459B}"/>
                </a:ext>
              </a:extLst>
            </p:cNvPr>
            <p:cNvSpPr/>
            <p:nvPr/>
          </p:nvSpPr>
          <p:spPr>
            <a:xfrm>
              <a:off x="1197190" y="3889026"/>
              <a:ext cx="4409859" cy="10365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32;p2">
              <a:extLst>
                <a:ext uri="{FF2B5EF4-FFF2-40B4-BE49-F238E27FC236}">
                  <a16:creationId xmlns:a16="http://schemas.microsoft.com/office/drawing/2014/main" id="{1ACBBB2D-28BC-5554-A4FA-A7FDE49DFF62}"/>
                </a:ext>
              </a:extLst>
            </p:cNvPr>
            <p:cNvSpPr txBox="1"/>
            <p:nvPr/>
          </p:nvSpPr>
          <p:spPr>
            <a:xfrm>
              <a:off x="1197190" y="3889026"/>
              <a:ext cx="4409859" cy="10365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9675" tIns="109675" rIns="109675" bIns="109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Gill Sans"/>
                <a:buNone/>
              </a:pPr>
              <a:r>
                <a:rPr lang="en-US" sz="2200" b="1" i="0" u="none" strike="noStrike" cap="none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Q&amp;A / Prizes</a:t>
              </a:r>
              <a:endParaRPr sz="2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sp>
        <p:nvSpPr>
          <p:cNvPr id="3" name="Google Shape;333;p2">
            <a:extLst>
              <a:ext uri="{FF2B5EF4-FFF2-40B4-BE49-F238E27FC236}">
                <a16:creationId xmlns:a16="http://schemas.microsoft.com/office/drawing/2014/main" id="{A4C81D69-382C-9A7F-3557-9B920953CC84}"/>
              </a:ext>
            </a:extLst>
          </p:cNvPr>
          <p:cNvSpPr txBox="1"/>
          <p:nvPr/>
        </p:nvSpPr>
        <p:spPr>
          <a:xfrm>
            <a:off x="5619750" y="6001344"/>
            <a:ext cx="560705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1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All information presented is owned by Leadershift. Content cannot be duplicated or distributed without permission.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57539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24"/>
          <p:cNvSpPr txBox="1">
            <a:spLocks noGrp="1"/>
          </p:cNvSpPr>
          <p:nvPr>
            <p:ph type="title"/>
          </p:nvPr>
        </p:nvSpPr>
        <p:spPr>
          <a:xfrm>
            <a:off x="1067318" y="430591"/>
            <a:ext cx="10057364" cy="118872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Gill Sans"/>
              <a:buNone/>
            </a:pPr>
            <a:r>
              <a:rPr lang="en-US" b="1" dirty="0"/>
              <a:t>LEADERSHIP MOMENT</a:t>
            </a:r>
            <a:endParaRPr dirty="0"/>
          </a:p>
        </p:txBody>
      </p:sp>
      <p:sp>
        <p:nvSpPr>
          <p:cNvPr id="599" name="Google Shape;599;p24"/>
          <p:cNvSpPr txBox="1">
            <a:spLocks noGrp="1"/>
          </p:cNvSpPr>
          <p:nvPr>
            <p:ph type="body" idx="1"/>
          </p:nvPr>
        </p:nvSpPr>
        <p:spPr>
          <a:xfrm>
            <a:off x="1067318" y="2138868"/>
            <a:ext cx="10057364" cy="3553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sz="3200" dirty="0"/>
              <a:t>22.  What are the characteristics we want to hire? </a:t>
            </a:r>
            <a:endParaRPr dirty="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endParaRPr sz="3200" dirty="0"/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rPr lang="en-US" sz="3200" dirty="0"/>
              <a:t>23.  Describe an identifiable action that demonstrates these characteristics.</a:t>
            </a:r>
            <a:endParaRPr dirty="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endParaRPr sz="3200" dirty="0"/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rPr lang="en-US" sz="3200" dirty="0"/>
              <a:t>24.  Who in the organization have you seen do this? 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5E88AF-8BBC-B300-72A6-5F87E03F22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" y="6400801"/>
            <a:ext cx="12191980" cy="454109"/>
          </a:xfrm>
          <a:prstGeom prst="rect">
            <a:avLst/>
          </a:prstGeom>
        </p:spPr>
      </p:pic>
      <p:pic>
        <p:nvPicPr>
          <p:cNvPr id="3" name="Google Shape;763;p38" descr="A blue and green logo&#10;&#10;Description automatically generated">
            <a:extLst>
              <a:ext uri="{FF2B5EF4-FFF2-40B4-BE49-F238E27FC236}">
                <a16:creationId xmlns:a16="http://schemas.microsoft.com/office/drawing/2014/main" id="{70FE0620-C2E1-3EB2-522E-8073F4CCBB6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8350" y="6431957"/>
            <a:ext cx="391795" cy="39179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71B09C1A-266D-C4C0-89B2-224E728DF70E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697890" y="6444974"/>
            <a:ext cx="365760" cy="365760"/>
          </a:xfrm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25"/>
          <p:cNvSpPr/>
          <p:nvPr/>
        </p:nvSpPr>
        <p:spPr>
          <a:xfrm>
            <a:off x="9096" y="-34250"/>
            <a:ext cx="6876939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607" name="Google Shape;607;p25"/>
          <p:cNvSpPr txBox="1">
            <a:spLocks noGrp="1"/>
          </p:cNvSpPr>
          <p:nvPr>
            <p:ph type="title"/>
          </p:nvPr>
        </p:nvSpPr>
        <p:spPr>
          <a:xfrm>
            <a:off x="804671" y="640080"/>
            <a:ext cx="5291327" cy="118872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4040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Gill Sans"/>
              <a:buNone/>
            </a:pPr>
            <a:r>
              <a:rPr lang="en-US" sz="2800" b="1" dirty="0"/>
              <a:t>CRAFTING A GREAT INTERVIEW</a:t>
            </a:r>
            <a:endParaRPr lang="en-US" dirty="0"/>
          </a:p>
        </p:txBody>
      </p:sp>
      <p:sp>
        <p:nvSpPr>
          <p:cNvPr id="608" name="Google Shape;608;p25"/>
          <p:cNvSpPr txBox="1">
            <a:spLocks noGrp="1"/>
          </p:cNvSpPr>
          <p:nvPr>
            <p:ph type="body" idx="1"/>
          </p:nvPr>
        </p:nvSpPr>
        <p:spPr>
          <a:xfrm>
            <a:off x="804671" y="1930733"/>
            <a:ext cx="5285791" cy="4372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rmAutofit fontScale="92500" lnSpcReduction="1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2800" dirty="0">
                <a:solidFill>
                  <a:srgbClr val="FFFFFF"/>
                </a:solidFill>
              </a:rPr>
              <a:t>Ask questions to reveal character. This:</a:t>
            </a:r>
            <a:endParaRPr sz="2800" i="1" dirty="0">
              <a:solidFill>
                <a:srgbClr val="FFFFFF"/>
              </a:solidFill>
            </a:endParaRPr>
          </a:p>
          <a:p>
            <a:pPr marL="457200" lvl="1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Fosters openness</a:t>
            </a:r>
            <a:endParaRPr sz="1800" dirty="0"/>
          </a:p>
          <a:p>
            <a:pPr marL="457200" lvl="1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Recreates a scene</a:t>
            </a:r>
            <a:endParaRPr sz="1800" dirty="0"/>
          </a:p>
          <a:p>
            <a:pPr marL="457200" lvl="1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Unpacks their 90%</a:t>
            </a:r>
            <a:endParaRPr sz="1800" dirty="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endParaRPr sz="2800" dirty="0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lang="en-US" sz="2800" i="1" dirty="0">
                <a:solidFill>
                  <a:srgbClr val="FFFFFF"/>
                </a:solidFill>
              </a:rPr>
              <a:t>EXAMPLE: Could you tell me about a time when you lacked the skills or knowledge to complete an assignment?</a:t>
            </a:r>
            <a:endParaRPr sz="2000" dirty="0"/>
          </a:p>
        </p:txBody>
      </p:sp>
      <p:sp>
        <p:nvSpPr>
          <p:cNvPr id="609" name="Google Shape;609;p25"/>
          <p:cNvSpPr/>
          <p:nvPr/>
        </p:nvSpPr>
        <p:spPr>
          <a:xfrm>
            <a:off x="7534656" y="640080"/>
            <a:ext cx="4017264" cy="5261170"/>
          </a:xfrm>
          <a:prstGeom prst="rect">
            <a:avLst/>
          </a:prstGeom>
          <a:noFill/>
          <a:ln w="3175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610" name="Google Shape;610;p25"/>
          <p:cNvSpPr/>
          <p:nvPr/>
        </p:nvSpPr>
        <p:spPr>
          <a:xfrm>
            <a:off x="7700772" y="806357"/>
            <a:ext cx="3685032" cy="49286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" name="Picture 1" descr="A person smiling at another person&#10;&#10;Description automatically generated">
            <a:extLst>
              <a:ext uri="{FF2B5EF4-FFF2-40B4-BE49-F238E27FC236}">
                <a16:creationId xmlns:a16="http://schemas.microsoft.com/office/drawing/2014/main" id="{68ABF97F-8E10-B9C5-94DB-F11CD652D9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535"/>
          <a:stretch/>
        </p:blipFill>
        <p:spPr>
          <a:xfrm>
            <a:off x="7958761" y="1545382"/>
            <a:ext cx="3169054" cy="34505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7E4227-F7DE-A769-1668-757480ECF5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" y="6400801"/>
            <a:ext cx="12191980" cy="454109"/>
          </a:xfrm>
          <a:prstGeom prst="rect">
            <a:avLst/>
          </a:prstGeom>
        </p:spPr>
      </p:pic>
      <p:pic>
        <p:nvPicPr>
          <p:cNvPr id="4" name="Google Shape;763;p38" descr="A blue and green logo&#10;&#10;Description automatically generated">
            <a:extLst>
              <a:ext uri="{FF2B5EF4-FFF2-40B4-BE49-F238E27FC236}">
                <a16:creationId xmlns:a16="http://schemas.microsoft.com/office/drawing/2014/main" id="{BAEFB66C-B19E-185B-B8C5-9DB6BC02542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8350" y="6431957"/>
            <a:ext cx="391795" cy="39179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9C6E419F-9EF8-D96C-7ED4-2E2D02C50A59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697890" y="6444974"/>
            <a:ext cx="365760" cy="365760"/>
          </a:xfrm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26"/>
          <p:cNvSpPr txBox="1">
            <a:spLocks noGrp="1"/>
          </p:cNvSpPr>
          <p:nvPr>
            <p:ph type="body" idx="1"/>
          </p:nvPr>
        </p:nvSpPr>
        <p:spPr>
          <a:xfrm>
            <a:off x="1067318" y="1828801"/>
            <a:ext cx="4786366" cy="907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sz="3200" b="1"/>
              <a:t>DO</a:t>
            </a:r>
            <a:endParaRPr b="1"/>
          </a:p>
        </p:txBody>
      </p:sp>
      <p:sp>
        <p:nvSpPr>
          <p:cNvPr id="619" name="Google Shape;619;p26"/>
          <p:cNvSpPr txBox="1">
            <a:spLocks noGrp="1"/>
          </p:cNvSpPr>
          <p:nvPr>
            <p:ph type="body" idx="2"/>
          </p:nvPr>
        </p:nvSpPr>
        <p:spPr>
          <a:xfrm>
            <a:off x="1067318" y="2736175"/>
            <a:ext cx="4786366" cy="3003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 sz="2800" dirty="0"/>
              <a:t>25. Ask </a:t>
            </a:r>
            <a:r>
              <a:rPr lang="en-US" sz="2800" u="sng" dirty="0"/>
              <a:t>cliffhanger</a:t>
            </a:r>
            <a:r>
              <a:rPr lang="en-US" sz="2800" dirty="0"/>
              <a:t> questions</a:t>
            </a:r>
            <a:endParaRPr dirty="0"/>
          </a:p>
          <a:p>
            <a:pPr marL="228600" lvl="0" indent="-508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2800" dirty="0"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 sz="2800" dirty="0"/>
              <a:t>Remove clauses:</a:t>
            </a:r>
            <a:endParaRPr dirty="0"/>
          </a:p>
          <a:p>
            <a:pPr marL="457200" lvl="1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en-US" sz="2400" dirty="0"/>
              <a:t>…and how did you resolve it?</a:t>
            </a:r>
            <a:endParaRPr dirty="0"/>
          </a:p>
          <a:p>
            <a:pPr marL="457200" lvl="1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en-US" sz="2400" dirty="0"/>
              <a:t>…and did so successfully?</a:t>
            </a:r>
            <a:endParaRPr dirty="0"/>
          </a:p>
        </p:txBody>
      </p:sp>
      <p:sp>
        <p:nvSpPr>
          <p:cNvPr id="620" name="Google Shape;620;p26"/>
          <p:cNvSpPr txBox="1">
            <a:spLocks noGrp="1"/>
          </p:cNvSpPr>
          <p:nvPr>
            <p:ph type="body" idx="3"/>
          </p:nvPr>
        </p:nvSpPr>
        <p:spPr>
          <a:xfrm>
            <a:off x="6338316" y="2736175"/>
            <a:ext cx="4786366" cy="3325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 sz="2800" dirty="0"/>
              <a:t>26. </a:t>
            </a:r>
            <a:r>
              <a:rPr lang="en-US" sz="2800" u="sng" dirty="0"/>
              <a:t>Lead</a:t>
            </a:r>
            <a:r>
              <a:rPr lang="en-US" sz="2800" dirty="0"/>
              <a:t> the witness</a:t>
            </a:r>
            <a:endParaRPr dirty="0"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endParaRPr lang="en-US" sz="2800" dirty="0"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 sz="2800" dirty="0"/>
              <a:t>Ask hypotheticals</a:t>
            </a: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lang="en-US" sz="2800" dirty="0"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 sz="2800" dirty="0"/>
              <a:t>Ask legally problematic questions</a:t>
            </a:r>
            <a:endParaRPr dirty="0"/>
          </a:p>
        </p:txBody>
      </p:sp>
      <p:sp>
        <p:nvSpPr>
          <p:cNvPr id="621" name="Google Shape;621;p26"/>
          <p:cNvSpPr txBox="1">
            <a:spLocks noGrp="1"/>
          </p:cNvSpPr>
          <p:nvPr>
            <p:ph type="body" idx="4"/>
          </p:nvPr>
        </p:nvSpPr>
        <p:spPr>
          <a:xfrm>
            <a:off x="6338316" y="1828801"/>
            <a:ext cx="4786366" cy="907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sz="3200" b="1"/>
              <a:t>DON’T</a:t>
            </a:r>
            <a:endParaRPr/>
          </a:p>
        </p:txBody>
      </p:sp>
      <p:sp>
        <p:nvSpPr>
          <p:cNvPr id="623" name="Google Shape;623;p26"/>
          <p:cNvSpPr txBox="1">
            <a:spLocks noGrp="1"/>
          </p:cNvSpPr>
          <p:nvPr>
            <p:ph type="title"/>
          </p:nvPr>
        </p:nvSpPr>
        <p:spPr>
          <a:xfrm>
            <a:off x="1067318" y="443532"/>
            <a:ext cx="10057364" cy="118872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Gill Sans"/>
              <a:buNone/>
            </a:pPr>
            <a:r>
              <a:rPr lang="en-US" sz="3600" b="1"/>
              <a:t>ASKING THE </a:t>
            </a:r>
            <a:r>
              <a:rPr lang="en-US" sz="3600" b="1" u="sng"/>
              <a:t>RIGHT</a:t>
            </a:r>
            <a:r>
              <a:rPr lang="en-US" sz="3600" b="1"/>
              <a:t> QUESTIONS</a:t>
            </a:r>
            <a:endParaRPr sz="360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3C0D7FE-45D9-AED6-0173-87A0F15F0F4E}"/>
              </a:ext>
            </a:extLst>
          </p:cNvPr>
          <p:cNvCxnSpPr>
            <a:cxnSpLocks/>
          </p:cNvCxnSpPr>
          <p:nvPr/>
        </p:nvCxnSpPr>
        <p:spPr>
          <a:xfrm>
            <a:off x="5853684" y="1828801"/>
            <a:ext cx="0" cy="4389119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90A5EF53-C5B1-FC39-D8CD-3F3AD648F9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" y="6400801"/>
            <a:ext cx="12191980" cy="454109"/>
          </a:xfrm>
          <a:prstGeom prst="rect">
            <a:avLst/>
          </a:prstGeom>
        </p:spPr>
      </p:pic>
      <p:pic>
        <p:nvPicPr>
          <p:cNvPr id="5" name="Google Shape;763;p38" descr="A blue and green logo&#10;&#10;Description automatically generated">
            <a:extLst>
              <a:ext uri="{FF2B5EF4-FFF2-40B4-BE49-F238E27FC236}">
                <a16:creationId xmlns:a16="http://schemas.microsoft.com/office/drawing/2014/main" id="{8F09E668-4F52-526C-7713-0F7C5AE80CD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8350" y="6431957"/>
            <a:ext cx="391795" cy="39179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17307078-54B7-AD9C-7A67-6148F4329185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697890" y="6444974"/>
            <a:ext cx="365760" cy="365760"/>
          </a:xfrm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27"/>
          <p:cNvSpPr txBox="1">
            <a:spLocks noGrp="1"/>
          </p:cNvSpPr>
          <p:nvPr>
            <p:ph type="body" idx="1"/>
          </p:nvPr>
        </p:nvSpPr>
        <p:spPr>
          <a:xfrm>
            <a:off x="1067318" y="1828801"/>
            <a:ext cx="4134269" cy="907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sz="3200" cap="none">
                <a:solidFill>
                  <a:srgbClr val="3F3F3F"/>
                </a:solidFill>
              </a:rPr>
              <a:t>Lp</a:t>
            </a:r>
            <a:endParaRPr b="1"/>
          </a:p>
        </p:txBody>
      </p:sp>
      <p:sp>
        <p:nvSpPr>
          <p:cNvPr id="631" name="Google Shape;631;p27"/>
          <p:cNvSpPr txBox="1">
            <a:spLocks noGrp="1"/>
          </p:cNvSpPr>
          <p:nvPr>
            <p:ph type="body" idx="4"/>
          </p:nvPr>
        </p:nvSpPr>
        <p:spPr>
          <a:xfrm>
            <a:off x="6338316" y="1828801"/>
            <a:ext cx="4134269" cy="907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sz="3200" b="1">
                <a:solidFill>
                  <a:srgbClr val="23438E"/>
                </a:solidFill>
              </a:rPr>
              <a:t>HP</a:t>
            </a:r>
            <a:endParaRPr sz="3200" b="1"/>
          </a:p>
        </p:txBody>
      </p:sp>
      <p:sp>
        <p:nvSpPr>
          <p:cNvPr id="633" name="Google Shape;633;p27"/>
          <p:cNvSpPr txBox="1">
            <a:spLocks noGrp="1"/>
          </p:cNvSpPr>
          <p:nvPr>
            <p:ph type="title"/>
          </p:nvPr>
        </p:nvSpPr>
        <p:spPr>
          <a:xfrm>
            <a:off x="1067318" y="443532"/>
            <a:ext cx="10057364" cy="118872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Gill Sans"/>
              <a:buNone/>
            </a:pPr>
            <a:r>
              <a:rPr lang="en-US" sz="3600" i="1" cap="none" dirty="0"/>
              <a:t>Could you tell me about a time that a decision felt risky or you thought you might fail?</a:t>
            </a:r>
            <a:endParaRPr sz="3600" dirty="0"/>
          </a:p>
        </p:txBody>
      </p:sp>
      <p:pic>
        <p:nvPicPr>
          <p:cNvPr id="635" name="Google Shape;635;p27" descr="Full battery outlin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86471" y="1899130"/>
            <a:ext cx="766713" cy="766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6" name="Google Shape;636;p27" descr="Empty battery outlin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60501" y="1899131"/>
            <a:ext cx="766713" cy="766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7" name="Google Shape;637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38398" y="2911170"/>
            <a:ext cx="3444205" cy="3444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" name="Google Shape;638;p27" descr="A hand holding a stack of wooden blocks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l="15410" t="23658" r="23315" b="16365"/>
          <a:stretch/>
        </p:blipFill>
        <p:spPr>
          <a:xfrm>
            <a:off x="7164368" y="2776346"/>
            <a:ext cx="3444205" cy="3624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FAF653-4E20-3D28-2F14-E42679B6DF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" y="6400801"/>
            <a:ext cx="12191980" cy="454109"/>
          </a:xfrm>
          <a:prstGeom prst="rect">
            <a:avLst/>
          </a:prstGeom>
        </p:spPr>
      </p:pic>
      <p:pic>
        <p:nvPicPr>
          <p:cNvPr id="4" name="Google Shape;763;p38" descr="A blue and green logo&#10;&#10;Description automatically generated">
            <a:extLst>
              <a:ext uri="{FF2B5EF4-FFF2-40B4-BE49-F238E27FC236}">
                <a16:creationId xmlns:a16="http://schemas.microsoft.com/office/drawing/2014/main" id="{9CE84121-701E-AF3C-9D04-699CD2F9F028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8350" y="6431957"/>
            <a:ext cx="391795" cy="39179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DAC7B758-F7E4-9DC6-6A93-9CB3B746D314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697890" y="6444974"/>
            <a:ext cx="365760" cy="365760"/>
          </a:xfrm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29"/>
          <p:cNvSpPr txBox="1">
            <a:spLocks noGrp="1"/>
          </p:cNvSpPr>
          <p:nvPr>
            <p:ph type="body" idx="1"/>
          </p:nvPr>
        </p:nvSpPr>
        <p:spPr>
          <a:xfrm>
            <a:off x="1067318" y="1828801"/>
            <a:ext cx="4134269" cy="907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sz="3200" cap="none" dirty="0" err="1">
                <a:solidFill>
                  <a:srgbClr val="3F3F3F"/>
                </a:solidFill>
              </a:rPr>
              <a:t>Lp</a:t>
            </a:r>
            <a:endParaRPr b="1" dirty="0"/>
          </a:p>
        </p:txBody>
      </p:sp>
      <p:sp>
        <p:nvSpPr>
          <p:cNvPr id="659" name="Google Shape;659;p29"/>
          <p:cNvSpPr txBox="1">
            <a:spLocks noGrp="1"/>
          </p:cNvSpPr>
          <p:nvPr>
            <p:ph type="body" idx="4"/>
          </p:nvPr>
        </p:nvSpPr>
        <p:spPr>
          <a:xfrm>
            <a:off x="6338316" y="1828801"/>
            <a:ext cx="4134269" cy="907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sz="3200" b="1">
                <a:solidFill>
                  <a:srgbClr val="23438E"/>
                </a:solidFill>
              </a:rPr>
              <a:t>HP</a:t>
            </a:r>
            <a:endParaRPr sz="3200" b="1"/>
          </a:p>
        </p:txBody>
      </p:sp>
      <p:sp>
        <p:nvSpPr>
          <p:cNvPr id="661" name="Google Shape;661;p29"/>
          <p:cNvSpPr txBox="1">
            <a:spLocks noGrp="1"/>
          </p:cNvSpPr>
          <p:nvPr>
            <p:ph type="title"/>
          </p:nvPr>
        </p:nvSpPr>
        <p:spPr>
          <a:xfrm>
            <a:off x="1067318" y="443532"/>
            <a:ext cx="10057364" cy="118872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Gill Sans"/>
              <a:buNone/>
            </a:pPr>
            <a:r>
              <a:rPr lang="en-US" i="1" cap="none" dirty="0"/>
              <a:t>Could you tell me about a time</a:t>
            </a:r>
            <a:r>
              <a:rPr lang="en-US" b="1" cap="none" dirty="0"/>
              <a:t> </a:t>
            </a:r>
            <a:r>
              <a:rPr lang="en-US" i="1" cap="none" dirty="0"/>
              <a:t>when organizational rules created a barrier to achieving an outcome you wanted?</a:t>
            </a:r>
            <a:endParaRPr dirty="0"/>
          </a:p>
        </p:txBody>
      </p:sp>
      <p:pic>
        <p:nvPicPr>
          <p:cNvPr id="663" name="Google Shape;663;p29" descr="Full battery outlin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86471" y="1899130"/>
            <a:ext cx="766713" cy="766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4" name="Google Shape;664;p29" descr="Empty battery outlin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60501" y="1899131"/>
            <a:ext cx="766713" cy="766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6" name="Google Shape;666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5905" y="2736174"/>
            <a:ext cx="4777780" cy="3193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48A3177-4AE1-FAAD-2C8D-FB356A5AC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295" y="2665843"/>
            <a:ext cx="4244351" cy="3183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F723479-FE9A-5A2D-3687-578447A0FA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" y="6400801"/>
            <a:ext cx="12191980" cy="454109"/>
          </a:xfrm>
          <a:prstGeom prst="rect">
            <a:avLst/>
          </a:prstGeom>
        </p:spPr>
      </p:pic>
      <p:pic>
        <p:nvPicPr>
          <p:cNvPr id="4" name="Google Shape;763;p38" descr="A blue and green logo&#10;&#10;Description automatically generated">
            <a:extLst>
              <a:ext uri="{FF2B5EF4-FFF2-40B4-BE49-F238E27FC236}">
                <a16:creationId xmlns:a16="http://schemas.microsoft.com/office/drawing/2014/main" id="{5E6A9176-414E-8F36-FD0E-01321DD62895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8350" y="6431957"/>
            <a:ext cx="391795" cy="39179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47DC6F7D-E527-88B8-753F-58FCF321F296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697890" y="6444974"/>
            <a:ext cx="365760" cy="365760"/>
          </a:xfrm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31"/>
          <p:cNvSpPr txBox="1">
            <a:spLocks noGrp="1"/>
          </p:cNvSpPr>
          <p:nvPr>
            <p:ph type="body" idx="1"/>
          </p:nvPr>
        </p:nvSpPr>
        <p:spPr>
          <a:xfrm>
            <a:off x="1067318" y="1828801"/>
            <a:ext cx="4134269" cy="907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sz="3200" cap="none">
                <a:solidFill>
                  <a:srgbClr val="3F3F3F"/>
                </a:solidFill>
              </a:rPr>
              <a:t>Lp</a:t>
            </a:r>
            <a:endParaRPr b="1"/>
          </a:p>
        </p:txBody>
      </p:sp>
      <p:sp>
        <p:nvSpPr>
          <p:cNvPr id="687" name="Google Shape;687;p31"/>
          <p:cNvSpPr txBox="1">
            <a:spLocks noGrp="1"/>
          </p:cNvSpPr>
          <p:nvPr>
            <p:ph type="body" idx="4"/>
          </p:nvPr>
        </p:nvSpPr>
        <p:spPr>
          <a:xfrm>
            <a:off x="6338316" y="1828801"/>
            <a:ext cx="4134269" cy="907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sz="3200" b="1">
                <a:solidFill>
                  <a:srgbClr val="23438E"/>
                </a:solidFill>
              </a:rPr>
              <a:t>HP</a:t>
            </a:r>
            <a:endParaRPr sz="3200" b="1"/>
          </a:p>
        </p:txBody>
      </p:sp>
      <p:sp>
        <p:nvSpPr>
          <p:cNvPr id="689" name="Google Shape;689;p31"/>
          <p:cNvSpPr txBox="1">
            <a:spLocks noGrp="1"/>
          </p:cNvSpPr>
          <p:nvPr>
            <p:ph type="title"/>
          </p:nvPr>
        </p:nvSpPr>
        <p:spPr>
          <a:xfrm>
            <a:off x="1067318" y="443532"/>
            <a:ext cx="10057364" cy="118872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Gill Sans"/>
              <a:buNone/>
            </a:pPr>
            <a:r>
              <a:rPr lang="en-US" sz="3200" i="1" cap="none" dirty="0"/>
              <a:t>Could you tell me about a time</a:t>
            </a:r>
            <a:r>
              <a:rPr lang="en-US" sz="3200" b="1" cap="none" dirty="0"/>
              <a:t> </a:t>
            </a:r>
            <a:r>
              <a:rPr lang="en-US" sz="3200" i="1" cap="none" dirty="0"/>
              <a:t>you received negative feedback from a boss?</a:t>
            </a:r>
            <a:endParaRPr sz="3200" dirty="0"/>
          </a:p>
        </p:txBody>
      </p:sp>
      <p:pic>
        <p:nvPicPr>
          <p:cNvPr id="691" name="Google Shape;691;p31" descr="Full battery outlin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86471" y="1899130"/>
            <a:ext cx="766713" cy="766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92" name="Google Shape;692;p31" descr="Empty battery outlin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60501" y="1899131"/>
            <a:ext cx="766713" cy="766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93" name="Google Shape;693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27279" y="2883476"/>
            <a:ext cx="4762375" cy="3174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694" name="Google Shape;694;p3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302348" y="2883476"/>
            <a:ext cx="4759466" cy="3174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E586AE8-4D4D-CF57-A0BB-9CC8D5540E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" y="6400801"/>
            <a:ext cx="12191980" cy="454109"/>
          </a:xfrm>
          <a:prstGeom prst="rect">
            <a:avLst/>
          </a:prstGeom>
        </p:spPr>
      </p:pic>
      <p:pic>
        <p:nvPicPr>
          <p:cNvPr id="4" name="Google Shape;763;p38" descr="A blue and green logo&#10;&#10;Description automatically generated">
            <a:extLst>
              <a:ext uri="{FF2B5EF4-FFF2-40B4-BE49-F238E27FC236}">
                <a16:creationId xmlns:a16="http://schemas.microsoft.com/office/drawing/2014/main" id="{59F560FE-B726-85F4-F1F1-378ABC6BCC01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8350" y="6431957"/>
            <a:ext cx="391795" cy="39179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24D4FF77-6600-2978-BB06-78D36A74ACC9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697890" y="6444974"/>
            <a:ext cx="365760" cy="365760"/>
          </a:xfrm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34"/>
          <p:cNvSpPr txBox="1">
            <a:spLocks noGrp="1"/>
          </p:cNvSpPr>
          <p:nvPr>
            <p:ph type="title"/>
          </p:nvPr>
        </p:nvSpPr>
        <p:spPr>
          <a:xfrm>
            <a:off x="838200" y="452800"/>
            <a:ext cx="10515600" cy="1325563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Gill Sans"/>
              <a:buNone/>
            </a:pPr>
            <a:r>
              <a:rPr lang="en-US"/>
              <a:t> LEADERSHIP 101</a:t>
            </a:r>
            <a:endParaRPr/>
          </a:p>
        </p:txBody>
      </p:sp>
      <p:sp>
        <p:nvSpPr>
          <p:cNvPr id="723" name="Google Shape;723;p34"/>
          <p:cNvSpPr txBox="1">
            <a:spLocks noGrp="1"/>
          </p:cNvSpPr>
          <p:nvPr>
            <p:ph type="body" idx="1"/>
          </p:nvPr>
        </p:nvSpPr>
        <p:spPr>
          <a:xfrm>
            <a:off x="1562100" y="1778363"/>
            <a:ext cx="9067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sz="3200" dirty="0"/>
              <a:t>27. I’m the </a:t>
            </a:r>
            <a:r>
              <a:rPr lang="en-US" sz="3200" b="1" u="sng" dirty="0"/>
              <a:t>problem</a:t>
            </a:r>
            <a:r>
              <a:rPr lang="en-US" sz="3200" dirty="0"/>
              <a:t> with my organization.</a:t>
            </a:r>
            <a:endParaRPr sz="3200" dirty="0"/>
          </a:p>
          <a:p>
            <a:pPr marL="10922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endParaRPr sz="3200" dirty="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rPr lang="en-US" sz="3200" dirty="0"/>
              <a:t>28. I’m also the </a:t>
            </a:r>
            <a:r>
              <a:rPr lang="en-US" sz="3200" b="1" u="sng" dirty="0"/>
              <a:t>solution</a:t>
            </a:r>
            <a:r>
              <a:rPr lang="en-US" sz="3200" dirty="0"/>
              <a:t>. </a:t>
            </a:r>
            <a:endParaRPr sz="3200" dirty="0"/>
          </a:p>
          <a:p>
            <a:pPr marL="10922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endParaRPr sz="3200" dirty="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rPr lang="en-US" sz="3200" dirty="0"/>
              <a:t>29. Identify the actions </a:t>
            </a:r>
            <a:r>
              <a:rPr lang="en-US" sz="3200" b="1" u="sng" dirty="0"/>
              <a:t>YOU</a:t>
            </a:r>
            <a:r>
              <a:rPr lang="en-US" sz="3200" dirty="0"/>
              <a:t> want to see happen inside your business (think non-negotiables)</a:t>
            </a:r>
            <a:endParaRPr sz="3200" dirty="0"/>
          </a:p>
          <a:p>
            <a:pPr marL="10922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9CAF52-D673-7022-72F2-64ADE987F4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" y="6400801"/>
            <a:ext cx="12191980" cy="454109"/>
          </a:xfrm>
          <a:prstGeom prst="rect">
            <a:avLst/>
          </a:prstGeom>
        </p:spPr>
      </p:pic>
      <p:pic>
        <p:nvPicPr>
          <p:cNvPr id="3" name="Google Shape;763;p38" descr="A blue and green logo&#10;&#10;Description automatically generated">
            <a:extLst>
              <a:ext uri="{FF2B5EF4-FFF2-40B4-BE49-F238E27FC236}">
                <a16:creationId xmlns:a16="http://schemas.microsoft.com/office/drawing/2014/main" id="{62B69A65-90CE-6E5F-FA22-6070F9797D6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8350" y="6431957"/>
            <a:ext cx="391795" cy="39179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F2516C8E-7FFE-40D0-66AB-8C71F37F4D6E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697890" y="6444974"/>
            <a:ext cx="365760" cy="365760"/>
          </a:xfrm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35"/>
          <p:cNvSpPr txBox="1">
            <a:spLocks noGrp="1"/>
          </p:cNvSpPr>
          <p:nvPr>
            <p:ph type="body" idx="1"/>
          </p:nvPr>
        </p:nvSpPr>
        <p:spPr>
          <a:xfrm>
            <a:off x="908385" y="1911374"/>
            <a:ext cx="4480400" cy="45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800" dirty="0"/>
              <a:t>30. Teach employees what is </a:t>
            </a:r>
            <a:r>
              <a:rPr lang="en-US" sz="2800" b="1" u="sng" dirty="0"/>
              <a:t>acceptable/unacceptable</a:t>
            </a:r>
            <a:r>
              <a:rPr lang="en-US" sz="2800" dirty="0"/>
              <a:t>.</a:t>
            </a:r>
            <a:endParaRPr sz="2800" dirty="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 sz="2800" dirty="0"/>
              <a:t>We as leaders expect people to know what things are good and what things are bad.</a:t>
            </a:r>
            <a:endParaRPr dirty="0"/>
          </a:p>
          <a:p>
            <a:pPr marL="228600" lvl="0" indent="-508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2800" dirty="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 sz="2800" dirty="0"/>
              <a:t>31. Only </a:t>
            </a:r>
            <a:r>
              <a:rPr lang="en-US" sz="2800" b="1" u="sng" dirty="0"/>
              <a:t>46%</a:t>
            </a:r>
            <a:r>
              <a:rPr lang="en-US" sz="2800" b="1" dirty="0"/>
              <a:t> </a:t>
            </a:r>
            <a:r>
              <a:rPr lang="en-US" sz="2800" dirty="0"/>
              <a:t>of employees scored high on this statement:  </a:t>
            </a:r>
            <a:endParaRPr dirty="0"/>
          </a:p>
          <a:p>
            <a:pPr marL="109728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 sz="2800" i="1" dirty="0"/>
              <a:t>“I know what is expected of me at work – Gallup, 2024</a:t>
            </a:r>
            <a:endParaRPr dirty="0"/>
          </a:p>
        </p:txBody>
      </p:sp>
      <p:sp>
        <p:nvSpPr>
          <p:cNvPr id="732" name="Google Shape;732;p35"/>
          <p:cNvSpPr txBox="1"/>
          <p:nvPr/>
        </p:nvSpPr>
        <p:spPr>
          <a:xfrm>
            <a:off x="838200" y="452800"/>
            <a:ext cx="10515600" cy="1325563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Gill Sans"/>
              <a:buNone/>
            </a:pPr>
            <a:r>
              <a:rPr lang="en-US" sz="2800" b="1" dirty="0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rPr>
              <a:t>Character / Skill – </a:t>
            </a:r>
            <a:r>
              <a:rPr lang="en-US" sz="2800" b="1" cap="none" dirty="0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rPr>
              <a:t>“WASH THE TRUCK”</a:t>
            </a:r>
            <a:endParaRPr b="1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81E9CFB-0E77-00F5-D9B5-B5EE228347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6" r="14636"/>
          <a:stretch/>
        </p:blipFill>
        <p:spPr bwMode="auto">
          <a:xfrm>
            <a:off x="5951764" y="1911375"/>
            <a:ext cx="5402036" cy="439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13CEC1C-4316-F04F-8DB6-A82528E8EB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" y="6400801"/>
            <a:ext cx="12191980" cy="454109"/>
          </a:xfrm>
          <a:prstGeom prst="rect">
            <a:avLst/>
          </a:prstGeom>
        </p:spPr>
      </p:pic>
      <p:pic>
        <p:nvPicPr>
          <p:cNvPr id="3" name="Google Shape;763;p38" descr="A blue and green logo&#10;&#10;Description automatically generated">
            <a:extLst>
              <a:ext uri="{FF2B5EF4-FFF2-40B4-BE49-F238E27FC236}">
                <a16:creationId xmlns:a16="http://schemas.microsoft.com/office/drawing/2014/main" id="{926F4BDC-76D6-4AD8-6B2A-5CFBA706890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8350" y="6431957"/>
            <a:ext cx="391795" cy="39179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32AACC1F-2614-5AD1-D94F-3D72CAB42A89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697890" y="6444974"/>
            <a:ext cx="365760" cy="365760"/>
          </a:xfrm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36"/>
          <p:cNvSpPr txBox="1">
            <a:spLocks noGrp="1"/>
          </p:cNvSpPr>
          <p:nvPr>
            <p:ph type="title"/>
          </p:nvPr>
        </p:nvSpPr>
        <p:spPr>
          <a:xfrm>
            <a:off x="6901435" y="2386744"/>
            <a:ext cx="4486656" cy="164592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274300" tIns="182875" rIns="274300" bIns="182875" anchor="ctr" anchorCtr="1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000"/>
              <a:buFont typeface="Gill Sans"/>
              <a:buNone/>
            </a:pPr>
            <a:r>
              <a:rPr lang="en-US" sz="3000" dirty="0"/>
              <a:t>LET’S GET GREAT AT HIRING CHARACTER…</a:t>
            </a:r>
            <a:endParaRPr dirty="0"/>
          </a:p>
        </p:txBody>
      </p:sp>
      <p:sp>
        <p:nvSpPr>
          <p:cNvPr id="740" name="Google Shape;740;p36"/>
          <p:cNvSpPr/>
          <p:nvPr/>
        </p:nvSpPr>
        <p:spPr>
          <a:xfrm>
            <a:off x="643130" y="640080"/>
            <a:ext cx="5455920" cy="5263134"/>
          </a:xfrm>
          <a:prstGeom prst="rect">
            <a:avLst/>
          </a:prstGeom>
          <a:noFill/>
          <a:ln w="3175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741" name="Google Shape;741;p36"/>
          <p:cNvSpPr/>
          <p:nvPr/>
        </p:nvSpPr>
        <p:spPr>
          <a:xfrm>
            <a:off x="806198" y="802767"/>
            <a:ext cx="5129784" cy="49377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8DB7000-372E-FA7F-8DB3-3BBE99197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" y="6400801"/>
            <a:ext cx="12191980" cy="454109"/>
          </a:xfrm>
          <a:prstGeom prst="rect">
            <a:avLst/>
          </a:prstGeom>
        </p:spPr>
      </p:pic>
      <p:pic>
        <p:nvPicPr>
          <p:cNvPr id="3" name="Google Shape;763;p38" descr="A blue and green logo&#10;&#10;Description automatically generated">
            <a:extLst>
              <a:ext uri="{FF2B5EF4-FFF2-40B4-BE49-F238E27FC236}">
                <a16:creationId xmlns:a16="http://schemas.microsoft.com/office/drawing/2014/main" id="{F2EA476F-677A-0ECA-EC96-1C4B69EDAFD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8350" y="6431957"/>
            <a:ext cx="391795" cy="39179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E10B44D5-C378-D49B-85D1-3184546C9DD8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697890" y="6444974"/>
            <a:ext cx="365760" cy="365760"/>
          </a:xfrm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28</a:t>
            </a:fld>
            <a:endParaRPr lang="en-US"/>
          </a:p>
        </p:txBody>
      </p:sp>
      <p:pic>
        <p:nvPicPr>
          <p:cNvPr id="6" name="Picture 5" descr="A cartoon penguin walking on a sidewalk&#10;&#10;Description automatically generated">
            <a:extLst>
              <a:ext uri="{FF2B5EF4-FFF2-40B4-BE49-F238E27FC236}">
                <a16:creationId xmlns:a16="http://schemas.microsoft.com/office/drawing/2014/main" id="{5910E399-C04D-1304-C902-B9BCE40B73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180" y="954786"/>
            <a:ext cx="4773645" cy="46499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4C35E-8EB5-6EDF-C82B-F48CF1D4A9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 Interview</a:t>
            </a:r>
          </a:p>
        </p:txBody>
      </p:sp>
    </p:spTree>
    <p:extLst>
      <p:ext uri="{BB962C8B-B14F-4D97-AF65-F5344CB8AC3E}">
        <p14:creationId xmlns:p14="http://schemas.microsoft.com/office/powerpoint/2010/main" val="29525700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75;p6">
            <a:extLst>
              <a:ext uri="{FF2B5EF4-FFF2-40B4-BE49-F238E27FC236}">
                <a16:creationId xmlns:a16="http://schemas.microsoft.com/office/drawing/2014/main" id="{E0256D9E-4B09-1FC9-0300-559DDB553765}"/>
              </a:ext>
            </a:extLst>
          </p:cNvPr>
          <p:cNvSpPr txBox="1"/>
          <p:nvPr/>
        </p:nvSpPr>
        <p:spPr>
          <a:xfrm>
            <a:off x="3788040" y="2644190"/>
            <a:ext cx="461592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HIRING</a:t>
            </a:r>
            <a:endParaRPr sz="9600" b="1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" name="Google Shape;341;p3" descr="The PSJD Blog » PSJD's 10-Step Program to Keep Your Job Search Warm This  Winter">
            <a:extLst>
              <a:ext uri="{FF2B5EF4-FFF2-40B4-BE49-F238E27FC236}">
                <a16:creationId xmlns:a16="http://schemas.microsoft.com/office/drawing/2014/main" id="{F0B67E77-6E0A-A37E-E9AF-21955258ED3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778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343;p3">
            <a:extLst>
              <a:ext uri="{FF2B5EF4-FFF2-40B4-BE49-F238E27FC236}">
                <a16:creationId xmlns:a16="http://schemas.microsoft.com/office/drawing/2014/main" id="{06294B56-54DA-EAD1-02AB-66D5D5651839}"/>
              </a:ext>
            </a:extLst>
          </p:cNvPr>
          <p:cNvSpPr txBox="1"/>
          <p:nvPr/>
        </p:nvSpPr>
        <p:spPr>
          <a:xfrm>
            <a:off x="2421259" y="5467400"/>
            <a:ext cx="734946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By DEFAULT, </a:t>
            </a:r>
            <a:r>
              <a:rPr lang="en-US" sz="32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we hire based on </a:t>
            </a:r>
            <a:r>
              <a:rPr lang="en-US" sz="3200" b="1" u="sng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skill</a:t>
            </a:r>
            <a:endParaRPr sz="3200" dirty="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026" name="Picture 2" descr="Persona Speed-Dating - UX Magazine">
            <a:extLst>
              <a:ext uri="{FF2B5EF4-FFF2-40B4-BE49-F238E27FC236}">
                <a16:creationId xmlns:a16="http://schemas.microsoft.com/office/drawing/2014/main" id="{E07E12C7-9CF1-D9D4-BEAC-169AA8AD0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398" y="455188"/>
            <a:ext cx="8567182" cy="5012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4F9462-1969-72C5-A6AE-8E21C0B22E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403881"/>
            <a:ext cx="12191980" cy="454109"/>
          </a:xfrm>
          <a:prstGeom prst="rect">
            <a:avLst/>
          </a:prstGeom>
        </p:spPr>
      </p:pic>
      <p:pic>
        <p:nvPicPr>
          <p:cNvPr id="6" name="Google Shape;763;p38" descr="A blue and green logo&#10;&#10;Description automatically generated">
            <a:extLst>
              <a:ext uri="{FF2B5EF4-FFF2-40B4-BE49-F238E27FC236}">
                <a16:creationId xmlns:a16="http://schemas.microsoft.com/office/drawing/2014/main" id="{5EE6DBAA-0E1F-67CF-30CD-349EB80497F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8350" y="6431957"/>
            <a:ext cx="391795" cy="39179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201D12-2523-17FA-207A-2E4504EF8CEE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697890" y="6444974"/>
            <a:ext cx="365760" cy="365760"/>
          </a:xfrm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587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38"/>
          <p:cNvSpPr/>
          <p:nvPr/>
        </p:nvSpPr>
        <p:spPr>
          <a:xfrm>
            <a:off x="-1695" y="0"/>
            <a:ext cx="5998733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759" name="Google Shape;759;p38"/>
          <p:cNvSpPr txBox="1">
            <a:spLocks noGrp="1"/>
          </p:cNvSpPr>
          <p:nvPr>
            <p:ph type="title"/>
          </p:nvPr>
        </p:nvSpPr>
        <p:spPr>
          <a:xfrm>
            <a:off x="463389" y="479064"/>
            <a:ext cx="5068563" cy="1728044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ill Sans"/>
              <a:buNone/>
            </a:pPr>
            <a:r>
              <a:rPr lang="en-US" dirty="0">
                <a:solidFill>
                  <a:schemeClr val="lt1"/>
                </a:solidFill>
              </a:rPr>
              <a:t>HFK PROCESS TO FOLLOW</a:t>
            </a:r>
            <a:br>
              <a:rPr lang="en-US" dirty="0">
                <a:solidFill>
                  <a:schemeClr val="lt1"/>
                </a:solidFill>
              </a:rPr>
            </a:br>
            <a:r>
              <a:rPr lang="en-US" dirty="0">
                <a:solidFill>
                  <a:schemeClr val="lt1"/>
                </a:solidFill>
              </a:rPr>
              <a:t>(workbook, p. 10 and following)</a:t>
            </a:r>
            <a:endParaRPr dirty="0"/>
          </a:p>
        </p:txBody>
      </p:sp>
      <p:sp>
        <p:nvSpPr>
          <p:cNvPr id="760" name="Google Shape;760;p38"/>
          <p:cNvSpPr txBox="1">
            <a:spLocks noGrp="1"/>
          </p:cNvSpPr>
          <p:nvPr>
            <p:ph type="body" idx="1"/>
          </p:nvPr>
        </p:nvSpPr>
        <p:spPr>
          <a:xfrm>
            <a:off x="463388" y="2477175"/>
            <a:ext cx="5068563" cy="3892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indent="-457200">
              <a:buSzPts val="2400"/>
            </a:pPr>
            <a:r>
              <a:rPr lang="en-US" sz="2800" dirty="0">
                <a:solidFill>
                  <a:schemeClr val="lt1"/>
                </a:solidFill>
              </a:rPr>
              <a:t>Step 1: HFK Prescreen Questionnaire</a:t>
            </a:r>
            <a:endParaRPr sz="2000" dirty="0"/>
          </a:p>
          <a:p>
            <a:pPr indent="-457200">
              <a:buSzPts val="2400"/>
            </a:pPr>
            <a:r>
              <a:rPr lang="en-US" sz="2800" dirty="0">
                <a:solidFill>
                  <a:schemeClr val="lt1"/>
                </a:solidFill>
              </a:rPr>
              <a:t>Step 2: HFK Employment Application</a:t>
            </a:r>
            <a:endParaRPr sz="2000" dirty="0"/>
          </a:p>
          <a:p>
            <a:pPr indent="-457200">
              <a:buSzPts val="2400"/>
            </a:pPr>
            <a:r>
              <a:rPr lang="en-US" sz="2800" dirty="0">
                <a:solidFill>
                  <a:srgbClr val="9ACDFF"/>
                </a:solidFill>
              </a:rPr>
              <a:t>Step 3: HFK Interview Questions</a:t>
            </a:r>
            <a:endParaRPr lang="en-US" sz="2800" dirty="0">
              <a:solidFill>
                <a:schemeClr val="lt1"/>
              </a:solidFill>
            </a:endParaRPr>
          </a:p>
          <a:p>
            <a:pPr indent="-457200">
              <a:buSzPts val="2400"/>
            </a:pPr>
            <a:r>
              <a:rPr lang="en-US" sz="2800" dirty="0">
                <a:solidFill>
                  <a:schemeClr val="lt1"/>
                </a:solidFill>
              </a:rPr>
              <a:t>Steps 4 &amp; 5 (action steps)</a:t>
            </a:r>
          </a:p>
          <a:p>
            <a:pPr indent="-457200">
              <a:buSzPts val="2400"/>
            </a:pPr>
            <a:r>
              <a:rPr lang="en-US" sz="2800" dirty="0">
                <a:solidFill>
                  <a:schemeClr val="lt1"/>
                </a:solidFill>
              </a:rPr>
              <a:t>Step 6: HFK Employee Evaluation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7A3CDBA9-01E6-5541-F365-E9C01508F3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16624237"/>
              </p:ext>
            </p:extLst>
          </p:nvPr>
        </p:nvGraphicFramePr>
        <p:xfrm>
          <a:off x="6096000" y="719666"/>
          <a:ext cx="6070598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EF083DFD-4A4A-FAB6-1D55-C0B8532A63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" y="6400801"/>
            <a:ext cx="12191980" cy="454109"/>
          </a:xfrm>
          <a:prstGeom prst="rect">
            <a:avLst/>
          </a:prstGeom>
        </p:spPr>
      </p:pic>
      <p:pic>
        <p:nvPicPr>
          <p:cNvPr id="5" name="Google Shape;763;p38" descr="A blue and green logo&#10;&#10;Description automatically generated">
            <a:extLst>
              <a:ext uri="{FF2B5EF4-FFF2-40B4-BE49-F238E27FC236}">
                <a16:creationId xmlns:a16="http://schemas.microsoft.com/office/drawing/2014/main" id="{7BE7A201-0720-043E-3AF1-9ACA25841EEE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28350" y="6431957"/>
            <a:ext cx="391795" cy="39179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ED563947-8C37-648C-90DF-4B3A8CFCDA99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697890" y="6444974"/>
            <a:ext cx="365760" cy="365760"/>
          </a:xfrm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C8F78-0A35-B143-2D40-E3E457215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9964" y="882869"/>
            <a:ext cx="6992071" cy="4708634"/>
          </a:xfrm>
        </p:spPr>
        <p:txBody>
          <a:bodyPr/>
          <a:lstStyle/>
          <a:p>
            <a:pPr algn="ctr"/>
            <a:r>
              <a:rPr lang="en-US" sz="8000" dirty="0"/>
              <a:t>What questions can we answer?</a:t>
            </a:r>
          </a:p>
        </p:txBody>
      </p:sp>
    </p:spTree>
    <p:extLst>
      <p:ext uri="{BB962C8B-B14F-4D97-AF65-F5344CB8AC3E}">
        <p14:creationId xmlns:p14="http://schemas.microsoft.com/office/powerpoint/2010/main" val="42362065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756">
          <a:extLst>
            <a:ext uri="{FF2B5EF4-FFF2-40B4-BE49-F238E27FC236}">
              <a16:creationId xmlns:a16="http://schemas.microsoft.com/office/drawing/2014/main" id="{D8FA1B8A-AE6C-A0EE-DD4A-09B694BF43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38">
            <a:extLst>
              <a:ext uri="{FF2B5EF4-FFF2-40B4-BE49-F238E27FC236}">
                <a16:creationId xmlns:a16="http://schemas.microsoft.com/office/drawing/2014/main" id="{DE7F064F-6966-F4B0-7299-6F514EB23225}"/>
              </a:ext>
            </a:extLst>
          </p:cNvPr>
          <p:cNvSpPr/>
          <p:nvPr/>
        </p:nvSpPr>
        <p:spPr>
          <a:xfrm>
            <a:off x="-1695" y="0"/>
            <a:ext cx="5998733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759" name="Google Shape;759;p38">
            <a:extLst>
              <a:ext uri="{FF2B5EF4-FFF2-40B4-BE49-F238E27FC236}">
                <a16:creationId xmlns:a16="http://schemas.microsoft.com/office/drawing/2014/main" id="{B11E07DC-F96E-8955-C72F-04375039496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3467" y="643467"/>
            <a:ext cx="4795432" cy="1728044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ill Sans"/>
              <a:buNone/>
            </a:pPr>
            <a:r>
              <a:rPr lang="en-US" dirty="0">
                <a:solidFill>
                  <a:schemeClr val="lt1"/>
                </a:solidFill>
              </a:rPr>
              <a:t>WAYS WE CAN HELP</a:t>
            </a:r>
            <a:endParaRPr dirty="0"/>
          </a:p>
        </p:txBody>
      </p:sp>
      <p:sp>
        <p:nvSpPr>
          <p:cNvPr id="760" name="Google Shape;760;p38">
            <a:extLst>
              <a:ext uri="{FF2B5EF4-FFF2-40B4-BE49-F238E27FC236}">
                <a16:creationId xmlns:a16="http://schemas.microsoft.com/office/drawing/2014/main" id="{44BE2F96-A91D-D930-F0D8-B1ED775A691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43467" y="2638043"/>
            <a:ext cx="5210923" cy="3759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SzPts val="3600"/>
            </a:pPr>
            <a:r>
              <a:rPr lang="en-US" sz="2000" dirty="0">
                <a:solidFill>
                  <a:schemeClr val="lt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Personal Leadership Training (online)</a:t>
            </a:r>
          </a:p>
          <a:p>
            <a:pPr marL="228600" lvl="0" indent="-228600"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SzPts val="3600"/>
            </a:pPr>
            <a:r>
              <a:rPr lang="en-US" sz="20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000" dirty="0">
                <a:solidFill>
                  <a:schemeClr val="lt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-on-</a:t>
            </a:r>
            <a:r>
              <a:rPr lang="en-US" sz="20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000" dirty="0">
                <a:solidFill>
                  <a:schemeClr val="lt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Coaching (online)</a:t>
            </a:r>
          </a:p>
          <a:p>
            <a:pPr marL="228600" lvl="0" indent="-228600"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SzPts val="3600"/>
            </a:pPr>
            <a:r>
              <a:rPr lang="en-US" sz="2000" dirty="0">
                <a:solidFill>
                  <a:schemeClr val="lt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Team Development (in-person/online)</a:t>
            </a:r>
          </a:p>
          <a:p>
            <a:pPr marL="228600" lvl="0" indent="-228600"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SzPts val="3600"/>
            </a:pPr>
            <a:r>
              <a:rPr lang="en-US" sz="2000" dirty="0">
                <a:solidFill>
                  <a:schemeClr val="lt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Personalized Workshops (in-person/online)</a:t>
            </a:r>
          </a:p>
          <a:p>
            <a:pPr marL="228600" lvl="0" indent="-228600"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SzPts val="3600"/>
            </a:pPr>
            <a:r>
              <a:rPr lang="en-US" sz="2000" dirty="0">
                <a:solidFill>
                  <a:schemeClr val="lt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Succession Planning</a:t>
            </a:r>
          </a:p>
          <a:p>
            <a:pPr marL="228600" lvl="0" indent="-228600"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SzPts val="3600"/>
            </a:pPr>
            <a:r>
              <a:rPr lang="en-US" sz="2000" dirty="0">
                <a:solidFill>
                  <a:schemeClr val="lt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HFK Implementation</a:t>
            </a:r>
          </a:p>
          <a:p>
            <a:pPr marL="228600" lvl="0" indent="-228600"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SzPts val="3600"/>
            </a:pPr>
            <a:r>
              <a:rPr lang="en-US" sz="2000" dirty="0">
                <a:solidFill>
                  <a:schemeClr val="lt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Moments with Mike (email)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1A3942-A4C6-DC20-5662-4B754E8590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7194" y="737004"/>
            <a:ext cx="5383992" cy="53839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D0AA85-7503-191B-EF12-B8F72054A6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" y="6400801"/>
            <a:ext cx="12191980" cy="454109"/>
          </a:xfrm>
          <a:prstGeom prst="rect">
            <a:avLst/>
          </a:prstGeom>
        </p:spPr>
      </p:pic>
      <p:pic>
        <p:nvPicPr>
          <p:cNvPr id="763" name="Google Shape;763;p38" descr="A blue and green logo&#10;&#10;Description automatically generated">
            <a:extLst>
              <a:ext uri="{FF2B5EF4-FFF2-40B4-BE49-F238E27FC236}">
                <a16:creationId xmlns:a16="http://schemas.microsoft.com/office/drawing/2014/main" id="{C9035B6C-EF12-6D43-00B3-A5BF7BB2C41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8350" y="6431957"/>
            <a:ext cx="391795" cy="39179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C68B38B7-65CF-13C6-797D-DC7929B374A0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697890" y="6444974"/>
            <a:ext cx="365760" cy="365760"/>
          </a:xfrm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046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1BFB6-2B13-C89B-7F84-99A894D6B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5750" y="823044"/>
            <a:ext cx="6992071" cy="4782626"/>
          </a:xfrm>
        </p:spPr>
        <p:txBody>
          <a:bodyPr/>
          <a:lstStyle/>
          <a:p>
            <a:r>
              <a:rPr lang="en-US" sz="6000" dirty="0"/>
              <a:t>Thank You!</a:t>
            </a:r>
            <a:br>
              <a:rPr lang="en-US" sz="6000" dirty="0"/>
            </a:br>
            <a:r>
              <a:rPr lang="en-US" sz="6000" dirty="0"/>
              <a:t>(+ Prizes)</a:t>
            </a:r>
          </a:p>
        </p:txBody>
      </p:sp>
      <p:sp>
        <p:nvSpPr>
          <p:cNvPr id="4" name="Google Shape;801;p42">
            <a:extLst>
              <a:ext uri="{FF2B5EF4-FFF2-40B4-BE49-F238E27FC236}">
                <a16:creationId xmlns:a16="http://schemas.microsoft.com/office/drawing/2014/main" id="{AD3751BE-BF87-DA0B-21C3-FF3042D56AA6}"/>
              </a:ext>
            </a:extLst>
          </p:cNvPr>
          <p:cNvSpPr txBox="1"/>
          <p:nvPr/>
        </p:nvSpPr>
        <p:spPr>
          <a:xfrm>
            <a:off x="3355521" y="6178856"/>
            <a:ext cx="8836479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i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All information presented is owned by Leadershift. Content cannot be duplicated or distributed without permission. </a:t>
            </a:r>
            <a:endParaRPr sz="1200" dirty="0"/>
          </a:p>
        </p:txBody>
      </p:sp>
    </p:spTree>
    <p:extLst>
      <p:ext uri="{BB962C8B-B14F-4D97-AF65-F5344CB8AC3E}">
        <p14:creationId xmlns:p14="http://schemas.microsoft.com/office/powerpoint/2010/main" val="22369262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CCF57B-CC9C-D785-16CF-8D01E5E351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03881"/>
            <a:ext cx="12191980" cy="454109"/>
          </a:xfrm>
          <a:prstGeom prst="rect">
            <a:avLst/>
          </a:prstGeom>
        </p:spPr>
      </p:pic>
      <p:pic>
        <p:nvPicPr>
          <p:cNvPr id="351" name="Google Shape;351;p4"/>
          <p:cNvPicPr preferRelativeResize="0"/>
          <p:nvPr/>
        </p:nvPicPr>
        <p:blipFill rotWithShape="1">
          <a:blip r:embed="rId4">
            <a:alphaModFix/>
          </a:blip>
          <a:srcRect t="22395" r="-199" b="5982"/>
          <a:stretch/>
        </p:blipFill>
        <p:spPr>
          <a:xfrm>
            <a:off x="284375" y="1063374"/>
            <a:ext cx="11623250" cy="502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78389" y="2278258"/>
            <a:ext cx="8973485" cy="2599431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4"/>
          <p:cNvSpPr txBox="1">
            <a:spLocks noGrp="1"/>
          </p:cNvSpPr>
          <p:nvPr>
            <p:ph type="title"/>
          </p:nvPr>
        </p:nvSpPr>
        <p:spPr>
          <a:xfrm>
            <a:off x="284375" y="217729"/>
            <a:ext cx="11623250" cy="647598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Gill Sans"/>
              <a:buNone/>
            </a:pPr>
            <a:r>
              <a:rPr lang="en-US" dirty="0"/>
              <a:t>Is there help for the candidate?</a:t>
            </a:r>
            <a:endParaRPr dirty="0"/>
          </a:p>
        </p:txBody>
      </p:sp>
      <p:pic>
        <p:nvPicPr>
          <p:cNvPr id="3" name="Google Shape;763;p38" descr="A blue and green logo&#10;&#10;Description automatically generated">
            <a:extLst>
              <a:ext uri="{FF2B5EF4-FFF2-40B4-BE49-F238E27FC236}">
                <a16:creationId xmlns:a16="http://schemas.microsoft.com/office/drawing/2014/main" id="{6C7EEC16-8B3D-B758-E5FE-2E1D2CA0ADE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8350" y="6431957"/>
            <a:ext cx="391795" cy="39179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33323A8A-B824-F3F3-4375-3D6BEE844190}"/>
              </a:ext>
            </a:extLst>
          </p:cNvPr>
          <p:cNvSpPr txBox="1">
            <a:spLocks/>
          </p:cNvSpPr>
          <p:nvPr/>
        </p:nvSpPr>
        <p:spPr>
          <a:xfrm>
            <a:off x="11697890" y="6444974"/>
            <a:ext cx="365760" cy="36576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fld id="{00000000-1234-1234-1234-123412341234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3EAEB7-4B50-A5B7-4F1B-1288E89E9A2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3342" r="53559" b="35437"/>
          <a:stretch/>
        </p:blipFill>
        <p:spPr>
          <a:xfrm>
            <a:off x="1564370" y="1219028"/>
            <a:ext cx="9063239" cy="502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5"/>
          <p:cNvSpPr/>
          <p:nvPr/>
        </p:nvSpPr>
        <p:spPr>
          <a:xfrm>
            <a:off x="0" y="9795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61" name="Google Shape;361;p5"/>
          <p:cNvSpPr/>
          <p:nvPr/>
        </p:nvSpPr>
        <p:spPr>
          <a:xfrm>
            <a:off x="1" y="1"/>
            <a:ext cx="4654296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362" name="Google Shape;362;p5" descr="Blue arrows pointing at a red button"/>
          <p:cNvPicPr preferRelativeResize="0"/>
          <p:nvPr/>
        </p:nvPicPr>
        <p:blipFill rotWithShape="1">
          <a:blip r:embed="rId3">
            <a:alphaModFix/>
          </a:blip>
          <a:srcRect l="-37" t="-1" r="4706" b="-1"/>
          <a:stretch/>
        </p:blipFill>
        <p:spPr>
          <a:xfrm>
            <a:off x="5294376" y="1238238"/>
            <a:ext cx="6257544" cy="438152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3" name="Google Shape;363;p5"/>
          <p:cNvGrpSpPr/>
          <p:nvPr/>
        </p:nvGrpSpPr>
        <p:grpSpPr>
          <a:xfrm>
            <a:off x="320040" y="1238252"/>
            <a:ext cx="4014310" cy="4796100"/>
            <a:chOff x="0" y="25245"/>
            <a:chExt cx="4014310" cy="4796100"/>
          </a:xfrm>
        </p:grpSpPr>
        <p:sp>
          <p:nvSpPr>
            <p:cNvPr id="364" name="Google Shape;364;p5"/>
            <p:cNvSpPr/>
            <p:nvPr/>
          </p:nvSpPr>
          <p:spPr>
            <a:xfrm>
              <a:off x="0" y="208883"/>
              <a:ext cx="4014217" cy="40142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5"/>
            <p:cNvSpPr txBox="1"/>
            <p:nvPr/>
          </p:nvSpPr>
          <p:spPr>
            <a:xfrm>
              <a:off x="10" y="25245"/>
              <a:ext cx="4014300" cy="4796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</a:pPr>
              <a:r>
                <a:rPr lang="en-US" sz="4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r>
                <a:rPr lang="en-US" sz="4800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. You are </a:t>
              </a:r>
              <a:r>
                <a:rPr lang="en-US" sz="4800" b="1" u="sng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legally</a:t>
              </a:r>
              <a:r>
                <a:rPr lang="en-US" sz="4800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 </a:t>
              </a:r>
              <a:r>
                <a:rPr lang="en-US" sz="4800" b="1" u="sng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accountable </a:t>
              </a:r>
              <a:r>
                <a:rPr lang="en-US" sz="4800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for the conduct of every person you hire.</a:t>
              </a:r>
              <a:endParaRPr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A17ABA8-DE3C-75FF-9356-9B33228813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" y="6411269"/>
            <a:ext cx="12191980" cy="454109"/>
          </a:xfrm>
          <a:prstGeom prst="rect">
            <a:avLst/>
          </a:prstGeom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ECA898AC-A904-39D5-5E24-B2D5E39BFCF3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702098" y="6464542"/>
            <a:ext cx="365760" cy="365760"/>
          </a:xfrm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5</a:t>
            </a:fld>
            <a:endParaRPr lang="en-US" dirty="0"/>
          </a:p>
        </p:txBody>
      </p:sp>
      <p:pic>
        <p:nvPicPr>
          <p:cNvPr id="4" name="Google Shape;763;p38" descr="A blue and green logo&#10;&#10;Description automatically generated">
            <a:extLst>
              <a:ext uri="{FF2B5EF4-FFF2-40B4-BE49-F238E27FC236}">
                <a16:creationId xmlns:a16="http://schemas.microsoft.com/office/drawing/2014/main" id="{E6C47F00-C29B-3DAA-0D1D-D5FC8C89073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4142" y="6451525"/>
            <a:ext cx="391795" cy="3917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2F29B8-C52A-215F-2C05-24E2EF3031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" y="6400801"/>
            <a:ext cx="12191980" cy="454109"/>
          </a:xfrm>
          <a:prstGeom prst="rect">
            <a:avLst/>
          </a:prstGeom>
        </p:spPr>
      </p:pic>
      <p:sp>
        <p:nvSpPr>
          <p:cNvPr id="373" name="Google Shape;373;p6"/>
          <p:cNvSpPr txBox="1">
            <a:spLocks noGrp="1"/>
          </p:cNvSpPr>
          <p:nvPr>
            <p:ph type="title"/>
          </p:nvPr>
        </p:nvSpPr>
        <p:spPr>
          <a:xfrm>
            <a:off x="1170842" y="302344"/>
            <a:ext cx="9953840" cy="91440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Calibri"/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WHAT TODAY IS ABOUT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4" name="Google Shape;374;p6" descr="Book Review: Good to Great by Jim Collins - ProInspir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70842" y="1549065"/>
            <a:ext cx="6058087" cy="4668263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6"/>
          <p:cNvSpPr txBox="1"/>
          <p:nvPr/>
        </p:nvSpPr>
        <p:spPr>
          <a:xfrm>
            <a:off x="7506411" y="1549065"/>
            <a:ext cx="3701058" cy="3046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2. It’s the </a:t>
            </a:r>
            <a:r>
              <a:rPr lang="en-US" sz="3200" b="1" u="sng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who</a:t>
            </a:r>
            <a:r>
              <a:rPr lang="en-US" sz="3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before the </a:t>
            </a:r>
            <a:r>
              <a:rPr lang="en-US" sz="3200" b="1" u="sng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what</a:t>
            </a:r>
            <a:r>
              <a:rPr lang="en-US" sz="32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3. Hire </a:t>
            </a:r>
            <a:r>
              <a:rPr lang="en-US" sz="3200" b="1" u="sng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disciplined</a:t>
            </a:r>
            <a:r>
              <a:rPr lang="en-US" sz="32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3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people.</a:t>
            </a:r>
            <a:endParaRPr sz="3200" b="1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77" name="Google Shape;377;p6"/>
          <p:cNvSpPr/>
          <p:nvPr/>
        </p:nvSpPr>
        <p:spPr>
          <a:xfrm>
            <a:off x="1490869" y="3995530"/>
            <a:ext cx="5426766" cy="357809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3" name="Google Shape;763;p38" descr="A blue and green logo&#10;&#10;Description automatically generated">
            <a:extLst>
              <a:ext uri="{FF2B5EF4-FFF2-40B4-BE49-F238E27FC236}">
                <a16:creationId xmlns:a16="http://schemas.microsoft.com/office/drawing/2014/main" id="{51238BD2-1DA1-4264-5228-D52A055B454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8350" y="6431957"/>
            <a:ext cx="391795" cy="39179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668B5CFD-3AFA-C0E3-8FCE-FA096FD00AD6}"/>
              </a:ext>
            </a:extLst>
          </p:cNvPr>
          <p:cNvSpPr txBox="1">
            <a:spLocks/>
          </p:cNvSpPr>
          <p:nvPr/>
        </p:nvSpPr>
        <p:spPr>
          <a:xfrm>
            <a:off x="11697890" y="6444974"/>
            <a:ext cx="365760" cy="36576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fld id="{00000000-1234-1234-1234-123412341234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Google Shape;408;p9" descr="A calculus formula"/>
          <p:cNvPicPr preferRelativeResize="0"/>
          <p:nvPr/>
        </p:nvPicPr>
        <p:blipFill rotWithShape="1">
          <a:blip r:embed="rId3">
            <a:alphaModFix/>
          </a:blip>
          <a:srcRect l="43168" t="-1" r="16337" b="-1"/>
          <a:stretch/>
        </p:blipFill>
        <p:spPr>
          <a:xfrm>
            <a:off x="8031637" y="10"/>
            <a:ext cx="4160363" cy="6857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0938282-2120-8488-E1C0-B2DCAFE36E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" y="6400801"/>
            <a:ext cx="12191980" cy="454109"/>
          </a:xfrm>
          <a:prstGeom prst="rect">
            <a:avLst/>
          </a:prstGeom>
        </p:spPr>
      </p:pic>
      <p:sp>
        <p:nvSpPr>
          <p:cNvPr id="405" name="Google Shape;405;p9"/>
          <p:cNvSpPr txBox="1">
            <a:spLocks noGrp="1"/>
          </p:cNvSpPr>
          <p:nvPr>
            <p:ph type="title"/>
          </p:nvPr>
        </p:nvSpPr>
        <p:spPr>
          <a:xfrm>
            <a:off x="289088" y="315798"/>
            <a:ext cx="7543800" cy="91440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Gill Sans"/>
              <a:buNone/>
            </a:pPr>
            <a:r>
              <a:rPr lang="en-US"/>
              <a:t>GREAT COMPANY EQUATION</a:t>
            </a:r>
            <a:endParaRPr/>
          </a:p>
        </p:txBody>
      </p:sp>
      <p:sp>
        <p:nvSpPr>
          <p:cNvPr id="406" name="Google Shape;406;p9"/>
          <p:cNvSpPr txBox="1"/>
          <p:nvPr/>
        </p:nvSpPr>
        <p:spPr>
          <a:xfrm>
            <a:off x="372636" y="1900376"/>
            <a:ext cx="7460400" cy="30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GREAT COMPANY =</a:t>
            </a:r>
            <a:endParaRPr dirty="0"/>
          </a:p>
          <a:p>
            <a:pPr marL="0" marR="0" lvl="0" indent="0" algn="ctr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Right people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+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4. </a:t>
            </a:r>
            <a:r>
              <a:rPr lang="en-US" sz="4400" b="1" u="sng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vigorous</a:t>
            </a:r>
            <a:r>
              <a:rPr lang="en-US" sz="44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4400" b="1" u="sng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debate</a:t>
            </a:r>
            <a:endParaRPr u="sng" dirty="0"/>
          </a:p>
        </p:txBody>
      </p:sp>
      <p:pic>
        <p:nvPicPr>
          <p:cNvPr id="4" name="Google Shape;763;p38" descr="A blue and green logo&#10;&#10;Description automatically generated">
            <a:extLst>
              <a:ext uri="{FF2B5EF4-FFF2-40B4-BE49-F238E27FC236}">
                <a16:creationId xmlns:a16="http://schemas.microsoft.com/office/drawing/2014/main" id="{CF158A53-8053-3AC0-7881-14DB75F033F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8350" y="6431957"/>
            <a:ext cx="391795" cy="39179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540A9B28-8F6A-0D96-85A8-C62892E47FED}"/>
              </a:ext>
            </a:extLst>
          </p:cNvPr>
          <p:cNvSpPr txBox="1">
            <a:spLocks/>
          </p:cNvSpPr>
          <p:nvPr/>
        </p:nvSpPr>
        <p:spPr>
          <a:xfrm>
            <a:off x="11697890" y="6444974"/>
            <a:ext cx="365760" cy="36576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fld id="{00000000-1234-1234-1234-123412341234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7"/>
          <p:cNvSpPr/>
          <p:nvPr/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rgbClr val="2B514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ill Sans"/>
              <a:buNone/>
            </a:pPr>
            <a:endParaRPr sz="1800" b="0" i="0" u="none" strike="noStrike" cap="non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85" name="Google Shape;385;p7"/>
          <p:cNvSpPr txBox="1">
            <a:spLocks noGrp="1"/>
          </p:cNvSpPr>
          <p:nvPr>
            <p:ph type="title"/>
          </p:nvPr>
        </p:nvSpPr>
        <p:spPr>
          <a:xfrm>
            <a:off x="804672" y="816429"/>
            <a:ext cx="3044950" cy="4604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182875" rIns="274300" bIns="182875" anchor="ctr" anchorCtr="1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Gill Sans"/>
              <a:buNone/>
            </a:pPr>
            <a:r>
              <a:rPr lang="en-US" b="1" cap="none" dirty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PEOPLE are your most important asset.</a:t>
            </a:r>
            <a:endParaRPr dirty="0"/>
          </a:p>
        </p:txBody>
      </p:sp>
      <p:sp>
        <p:nvSpPr>
          <p:cNvPr id="386" name="Google Shape;386;p7"/>
          <p:cNvSpPr txBox="1"/>
          <p:nvPr/>
        </p:nvSpPr>
        <p:spPr>
          <a:xfrm>
            <a:off x="1085120" y="1710291"/>
            <a:ext cx="2111226" cy="6879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5.The </a:t>
            </a:r>
            <a:r>
              <a:rPr lang="en-US" sz="2800" b="1" u="sng" dirty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right</a:t>
            </a:r>
            <a:endParaRPr dirty="0"/>
          </a:p>
        </p:txBody>
      </p:sp>
      <p:pic>
        <p:nvPicPr>
          <p:cNvPr id="387" name="Google Shape;387;p7" descr="Colourful carved figures of humans"/>
          <p:cNvPicPr preferRelativeResize="0"/>
          <p:nvPr/>
        </p:nvPicPr>
        <p:blipFill rotWithShape="1">
          <a:blip r:embed="rId3">
            <a:alphaModFix/>
          </a:blip>
          <a:srcRect l="10960" r="10728" b="-1"/>
          <a:stretch/>
        </p:blipFill>
        <p:spPr>
          <a:xfrm>
            <a:off x="4654296" y="10"/>
            <a:ext cx="7537703" cy="6857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DB6DCE4-6047-E147-F479-A17A2A86B9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" y="6400801"/>
            <a:ext cx="12191980" cy="454109"/>
          </a:xfrm>
          <a:prstGeom prst="rect">
            <a:avLst/>
          </a:prstGeom>
        </p:spPr>
      </p:pic>
      <p:pic>
        <p:nvPicPr>
          <p:cNvPr id="4" name="Google Shape;763;p38" descr="A blue and green logo&#10;&#10;Description automatically generated">
            <a:extLst>
              <a:ext uri="{FF2B5EF4-FFF2-40B4-BE49-F238E27FC236}">
                <a16:creationId xmlns:a16="http://schemas.microsoft.com/office/drawing/2014/main" id="{C8F7033A-C809-578B-DC27-C9A357773D2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8350" y="6431957"/>
            <a:ext cx="391795" cy="39179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7E1B91DA-672E-C99E-ADB0-B7D072F58473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697890" y="6444974"/>
            <a:ext cx="365760" cy="365760"/>
          </a:xfrm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1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10"/>
          <p:cNvSpPr/>
          <p:nvPr/>
        </p:nvSpPr>
        <p:spPr>
          <a:xfrm>
            <a:off x="1" y="0"/>
            <a:ext cx="3070172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16" name="Google Shape;416;p10"/>
          <p:cNvSpPr/>
          <p:nvPr/>
        </p:nvSpPr>
        <p:spPr>
          <a:xfrm>
            <a:off x="3070172" y="0"/>
            <a:ext cx="9121828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17" name="Google Shape;417;p10"/>
          <p:cNvSpPr/>
          <p:nvPr/>
        </p:nvSpPr>
        <p:spPr>
          <a:xfrm>
            <a:off x="1117423" y="1443035"/>
            <a:ext cx="3971932" cy="3971930"/>
          </a:xfrm>
          <a:prstGeom prst="ellipse">
            <a:avLst/>
          </a:prstGeom>
          <a:solidFill>
            <a:srgbClr val="FFFFFF"/>
          </a:solidFill>
          <a:ln w="31750" cap="flat" cmpd="sng">
            <a:solidFill>
              <a:srgbClr val="6B889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18" name="Google Shape;418;p10"/>
          <p:cNvSpPr>
            <a:spLocks noGrp="1"/>
          </p:cNvSpPr>
          <p:nvPr>
            <p:ph type="title"/>
          </p:nvPr>
        </p:nvSpPr>
        <p:spPr>
          <a:xfrm>
            <a:off x="1260873" y="1586484"/>
            <a:ext cx="3685032" cy="3685032"/>
          </a:xfrm>
          <a:prstGeom prst="ellipse">
            <a:avLst/>
          </a:prstGeom>
          <a:solidFill>
            <a:srgbClr val="6B8890"/>
          </a:solidFill>
          <a:ln>
            <a:noFill/>
          </a:ln>
        </p:spPr>
        <p:txBody>
          <a:bodyPr spcFirstLastPara="1" wrap="square" lIns="182875" tIns="182875" rIns="182875" bIns="18287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rPr lang="en-US" sz="3000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SIMPLE TRUTH</a:t>
            </a:r>
            <a:endParaRPr/>
          </a:p>
        </p:txBody>
      </p:sp>
      <p:sp>
        <p:nvSpPr>
          <p:cNvPr id="420" name="Google Shape;420;p10"/>
          <p:cNvSpPr txBox="1"/>
          <p:nvPr/>
        </p:nvSpPr>
        <p:spPr>
          <a:xfrm>
            <a:off x="5388684" y="4330228"/>
            <a:ext cx="29526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7.  We fire them for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who they </a:t>
            </a:r>
            <a:r>
              <a:rPr lang="en-US" sz="3200" b="1" u="sng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are</a:t>
            </a:r>
            <a:r>
              <a:rPr lang="en-US" sz="3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/>
          </a:p>
        </p:txBody>
      </p:sp>
      <p:pic>
        <p:nvPicPr>
          <p:cNvPr id="421" name="Google Shape;421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66420" y="656209"/>
            <a:ext cx="2866679" cy="2147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41284" y="3429000"/>
            <a:ext cx="2363410" cy="2958423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10"/>
          <p:cNvSpPr txBox="1"/>
          <p:nvPr/>
        </p:nvSpPr>
        <p:spPr>
          <a:xfrm>
            <a:off x="5641029" y="995233"/>
            <a:ext cx="35253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6. We hire people for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what they </a:t>
            </a:r>
            <a:r>
              <a:rPr lang="en-US" sz="3200" b="1" u="sng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know.</a:t>
            </a:r>
            <a:endParaRPr sz="32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8B5436C-1C66-95F4-10B9-F2BE21D9D2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" y="6400801"/>
            <a:ext cx="12191980" cy="454109"/>
          </a:xfrm>
          <a:prstGeom prst="rect">
            <a:avLst/>
          </a:prstGeom>
        </p:spPr>
      </p:pic>
      <p:pic>
        <p:nvPicPr>
          <p:cNvPr id="3" name="Google Shape;763;p38" descr="A blue and green logo&#10;&#10;Description automatically generated">
            <a:extLst>
              <a:ext uri="{FF2B5EF4-FFF2-40B4-BE49-F238E27FC236}">
                <a16:creationId xmlns:a16="http://schemas.microsoft.com/office/drawing/2014/main" id="{BEC7208C-48F2-93E9-9518-279C4BFF7B8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8350" y="6431957"/>
            <a:ext cx="391795" cy="39179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3FF0B196-1DA2-437D-C5AA-DFBC3A9FAEFC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697890" y="6444974"/>
            <a:ext cx="365760" cy="365760"/>
          </a:xfrm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Thank You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gend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ivider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ontent Pag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Agend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Divider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Content Pag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Agend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1484</TotalTime>
  <Words>1448</Words>
  <Application>Microsoft Macintosh PowerPoint</Application>
  <PresentationFormat>Widescreen</PresentationFormat>
  <Paragraphs>267</Paragraphs>
  <Slides>33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33</vt:i4>
      </vt:variant>
    </vt:vector>
  </HeadingPairs>
  <TitlesOfParts>
    <vt:vector size="49" baseType="lpstr">
      <vt:lpstr>Gill Sans</vt:lpstr>
      <vt:lpstr>Calibri</vt:lpstr>
      <vt:lpstr>PublicoText</vt:lpstr>
      <vt:lpstr>Arial</vt:lpstr>
      <vt:lpstr>Century Gothic</vt:lpstr>
      <vt:lpstr>Arial Narrow</vt:lpstr>
      <vt:lpstr>Parcel</vt:lpstr>
      <vt:lpstr>Agenda</vt:lpstr>
      <vt:lpstr>Dividers</vt:lpstr>
      <vt:lpstr>Content Pages</vt:lpstr>
      <vt:lpstr>1_Office Theme</vt:lpstr>
      <vt:lpstr>1_Agenda</vt:lpstr>
      <vt:lpstr>1_Dividers</vt:lpstr>
      <vt:lpstr>1_Content Pages</vt:lpstr>
      <vt:lpstr>2_Agenda</vt:lpstr>
      <vt:lpstr>Thank You</vt:lpstr>
      <vt:lpstr>PowerPoint Presentation</vt:lpstr>
      <vt:lpstr>Agenda + Workbook</vt:lpstr>
      <vt:lpstr>PowerPoint Presentation</vt:lpstr>
      <vt:lpstr>Is there help for the candidate?</vt:lpstr>
      <vt:lpstr>PowerPoint Presentation</vt:lpstr>
      <vt:lpstr>WHAT TODAY IS ABOUT</vt:lpstr>
      <vt:lpstr>GREAT COMPANY EQUATION</vt:lpstr>
      <vt:lpstr>PEOPLE are your most important asset.</vt:lpstr>
      <vt:lpstr>SIMPLE TRUTH</vt:lpstr>
      <vt:lpstr>THE CHARACTER ICEBERG</vt:lpstr>
      <vt:lpstr>FINDING THE 90%</vt:lpstr>
      <vt:lpstr>PowerPoint Presentation</vt:lpstr>
      <vt:lpstr>TALENT</vt:lpstr>
      <vt:lpstr>In the interview, there are  TWO types of people</vt:lpstr>
      <vt:lpstr>TWO TYPES OF PEOPLE</vt:lpstr>
      <vt:lpstr>TWO TYPES OF PEOPLE</vt:lpstr>
      <vt:lpstr>WHAT IS A LOW PERFORMER?  (workbook, p. 6)</vt:lpstr>
      <vt:lpstr>WHAT IS A HIGH PERFORMER?  (workbook, p. 7)</vt:lpstr>
      <vt:lpstr>ALIGNMENT</vt:lpstr>
      <vt:lpstr>LEADERSHIP MOMENT</vt:lpstr>
      <vt:lpstr>CRAFTING A GREAT INTERVIEW</vt:lpstr>
      <vt:lpstr>ASKING THE RIGHT QUESTIONS</vt:lpstr>
      <vt:lpstr>Could you tell me about a time that a decision felt risky or you thought you might fail?</vt:lpstr>
      <vt:lpstr>Could you tell me about a time when organizational rules created a barrier to achieving an outcome you wanted?</vt:lpstr>
      <vt:lpstr>Could you tell me about a time you received negative feedback from a boss?</vt:lpstr>
      <vt:lpstr> LEADERSHIP 101</vt:lpstr>
      <vt:lpstr>PowerPoint Presentation</vt:lpstr>
      <vt:lpstr>LET’S GET GREAT AT HIRING CHARACTER…</vt:lpstr>
      <vt:lpstr>The Interview</vt:lpstr>
      <vt:lpstr>HFK PROCESS TO FOLLOW (workbook, p. 10 and following)</vt:lpstr>
      <vt:lpstr>What questions can we answer?</vt:lpstr>
      <vt:lpstr>WAYS WE CAN HELP</vt:lpstr>
      <vt:lpstr>Thank You! (+ Prizes)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HIRING FOR KEEPS</dc:title>
  <dc:creator>Jackie Mayberry</dc:creator>
  <cp:lastModifiedBy>Mike Davidson</cp:lastModifiedBy>
  <cp:revision>55</cp:revision>
  <dcterms:created xsi:type="dcterms:W3CDTF">2023-06-13T16:56:14Z</dcterms:created>
  <dcterms:modified xsi:type="dcterms:W3CDTF">2025-03-18T16:21:05Z</dcterms:modified>
</cp:coreProperties>
</file>